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5" r:id="rId2"/>
    <p:sldMasterId id="2147483817" r:id="rId3"/>
    <p:sldMasterId id="2147483839" r:id="rId4"/>
    <p:sldMasterId id="2147483861" r:id="rId5"/>
  </p:sldMasterIdLst>
  <p:notesMasterIdLst>
    <p:notesMasterId r:id="rId31"/>
  </p:notesMasterIdLst>
  <p:sldIdLst>
    <p:sldId id="256" r:id="rId6"/>
    <p:sldId id="257" r:id="rId7"/>
    <p:sldId id="258" r:id="rId8"/>
    <p:sldId id="261" r:id="rId9"/>
    <p:sldId id="262" r:id="rId10"/>
    <p:sldId id="264" r:id="rId11"/>
    <p:sldId id="263" r:id="rId12"/>
    <p:sldId id="266" r:id="rId13"/>
    <p:sldId id="267" r:id="rId14"/>
    <p:sldId id="268" r:id="rId15"/>
    <p:sldId id="275" r:id="rId16"/>
    <p:sldId id="315" r:id="rId17"/>
    <p:sldId id="294" r:id="rId18"/>
    <p:sldId id="299" r:id="rId19"/>
    <p:sldId id="316" r:id="rId20"/>
    <p:sldId id="310" r:id="rId21"/>
    <p:sldId id="301" r:id="rId22"/>
    <p:sldId id="308" r:id="rId23"/>
    <p:sldId id="307" r:id="rId24"/>
    <p:sldId id="309" r:id="rId25"/>
    <p:sldId id="317" r:id="rId26"/>
    <p:sldId id="302" r:id="rId27"/>
    <p:sldId id="313" r:id="rId28"/>
    <p:sldId id="314" r:id="rId29"/>
    <p:sldId id="318" r:id="rId3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2" autoAdjust="0"/>
    <p:restoredTop sz="77636" autoAdjust="0"/>
  </p:normalViewPr>
  <p:slideViewPr>
    <p:cSldViewPr>
      <p:cViewPr varScale="1">
        <p:scale>
          <a:sx n="51" d="100"/>
          <a:sy n="51" d="100"/>
        </p:scale>
        <p:origin x="204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25718B5-B089-4D9B-803F-C886763FBB11}" type="datetimeFigureOut">
              <a:rPr lang="en-US" smtClean="0"/>
              <a:t>5/15/2018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A5A8B6B-A5FD-4EA9-AEF0-B85B8EEDD36A}" type="slidenum">
              <a:rPr lang="en-US" smtClean="0"/>
              <a:t>‹#›</a:t>
            </a:fld>
            <a:endParaRPr lang="en-US"/>
          </a:p>
        </p:txBody>
      </p:sp>
    </p:spTree>
    <p:extLst>
      <p:ext uri="{BB962C8B-B14F-4D97-AF65-F5344CB8AC3E}">
        <p14:creationId xmlns:p14="http://schemas.microsoft.com/office/powerpoint/2010/main" val="310960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1</a:t>
            </a:fld>
            <a:endParaRPr lang="en-US"/>
          </a:p>
        </p:txBody>
      </p:sp>
    </p:spTree>
    <p:extLst>
      <p:ext uri="{BB962C8B-B14F-4D97-AF65-F5344CB8AC3E}">
        <p14:creationId xmlns:p14="http://schemas.microsoft.com/office/powerpoint/2010/main" val="263631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defined by the Trafficking Victims Protection Reauthorization Act of 2008 (22 U.S.C. § 2370c), the term child soldier means—(i) any person under 18 years of age who takes a direct part in hostilities as a member of governmental armed forces; (ii) any person under 18 years of age who has been compulsorily recruited into governmental armed forces; (iii) any person under 15 years of age who has been voluntarily recruited into governmental armed forces; or (iv) any person under 18 years of age who has been recruited or used in hostilities by armed forces distinct from the armed forces of a state.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Child soldiers can be found in different locations around the world. Countries identified as using child soldiers in governmental armed forces or government supported armed groups have been found in Burma, Central African Republic, Democratic Republic of the Congo, Rwanda, Somalia, South Sudan, Sudan, Syria, and Yemen. These countries currently have restrictions placed on them for violating the Child Soldier Protection Act (CSPA) of 2008. Rogue militias, insurgent and counterinsurgent, and terrorist groups also use child soldiers in various parts of the world.</a:t>
            </a:r>
          </a:p>
          <a:p>
            <a:endParaRPr lang="en-US" dirty="0" smtClean="0"/>
          </a:p>
        </p:txBody>
      </p:sp>
      <p:sp>
        <p:nvSpPr>
          <p:cNvPr id="4" name="Slide Number Placeholder 3"/>
          <p:cNvSpPr>
            <a:spLocks noGrp="1"/>
          </p:cNvSpPr>
          <p:nvPr>
            <p:ph type="sldNum" sz="quarter" idx="10"/>
          </p:nvPr>
        </p:nvSpPr>
        <p:spPr/>
        <p:txBody>
          <a:bodyPr/>
          <a:lstStyle/>
          <a:p>
            <a:fld id="{EA5A8B6B-A5FD-4EA9-AEF0-B85B8EEDD36A}" type="slidenum">
              <a:rPr lang="en-US" smtClean="0"/>
              <a:t>10</a:t>
            </a:fld>
            <a:endParaRPr lang="en-US"/>
          </a:p>
        </p:txBody>
      </p:sp>
    </p:spTree>
    <p:extLst>
      <p:ext uri="{BB962C8B-B14F-4D97-AF65-F5344CB8AC3E}">
        <p14:creationId xmlns:p14="http://schemas.microsoft.com/office/powerpoint/2010/main" val="142007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is the typical human trafficking victim? We may have a predetermined opinion of what victims of human trafficking look like but the reality is that a human trafficking victim is a vulnerable person that has been exploited. Victims range in age, race, nationality and even social status.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LOCATION: 2016 TIP</a:t>
            </a:r>
            <a:r>
              <a:rPr lang="en-US" baseline="0" dirty="0" smtClean="0"/>
              <a:t> Report</a:t>
            </a:r>
            <a:r>
              <a:rPr lang="en-US" dirty="0" smtClean="0"/>
              <a:t>,</a:t>
            </a:r>
            <a:r>
              <a:rPr lang="en-US" baseline="0" dirty="0" smtClean="0"/>
              <a:t> Introduction</a:t>
            </a:r>
          </a:p>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11</a:t>
            </a:fld>
            <a:endParaRPr lang="en-US"/>
          </a:p>
        </p:txBody>
      </p:sp>
    </p:spTree>
    <p:extLst>
      <p:ext uri="{BB962C8B-B14F-4D97-AF65-F5344CB8AC3E}">
        <p14:creationId xmlns:p14="http://schemas.microsoft.com/office/powerpoint/2010/main" val="8689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thing we can do to combat human trafficking is to recognize the signs. When you observe others look for signs of physical abuse such as bruises, notice if someone is being escorted places or if they’re being watched. Pay close attention to a persons behavior. </a:t>
            </a:r>
          </a:p>
          <a:p>
            <a:endParaRPr lang="en-US" baseline="0" dirty="0" smtClean="0"/>
          </a:p>
          <a:p>
            <a:r>
              <a:rPr lang="en-US" baseline="0" dirty="0" smtClean="0"/>
              <a:t>Look for signs as to whether or not a person is depressed, lives in and is confined to a work site or has an apparent lack of free will.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LOCATION:</a:t>
            </a:r>
            <a:r>
              <a:rPr lang="en-US" baseline="0" dirty="0" smtClean="0"/>
              <a:t> TIP Report 2015, page 15</a:t>
            </a:r>
            <a:endParaRPr lang="en-US" dirty="0" smtClean="0"/>
          </a:p>
          <a:p>
            <a:endParaRPr lang="en-US" b="0" i="0" dirty="0"/>
          </a:p>
        </p:txBody>
      </p:sp>
      <p:sp>
        <p:nvSpPr>
          <p:cNvPr id="4" name="Slide Number Placeholder 3"/>
          <p:cNvSpPr>
            <a:spLocks noGrp="1"/>
          </p:cNvSpPr>
          <p:nvPr>
            <p:ph type="sldNum" sz="quarter" idx="10"/>
          </p:nvPr>
        </p:nvSpPr>
        <p:spPr/>
        <p:txBody>
          <a:bodyPr/>
          <a:lstStyle/>
          <a:p>
            <a:fld id="{673C1712-8ED3-4C0B-A693-A0FBC9332ACC}" type="slidenum">
              <a:rPr lang="en-US" smtClean="0"/>
              <a:t>12</a:t>
            </a:fld>
            <a:endParaRPr lang="en-US"/>
          </a:p>
        </p:txBody>
      </p:sp>
    </p:spTree>
    <p:extLst>
      <p:ext uri="{BB962C8B-B14F-4D97-AF65-F5344CB8AC3E}">
        <p14:creationId xmlns:p14="http://schemas.microsoft.com/office/powerpoint/2010/main" val="387557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should never ignore a situation that appears to involve trafficking in persons. While you might be inclined to investigate or rescue a person it is not safe to act on your own. It is not your responsibility to investigate a situation if you suspect trafficking in persons. You should call the Department of Defense IG Hotline at 1-800-424-9098 and report the incident through your chain of command.</a:t>
            </a:r>
          </a:p>
          <a:p>
            <a:endParaRPr lang="en-US" baseline="0" dirty="0" smtClean="0"/>
          </a:p>
          <a:p>
            <a:r>
              <a:rPr lang="en-US" baseline="0" dirty="0" smtClean="0"/>
              <a:t>When in doubt always report situations of human trafficking once you have identified human trafficking indicators.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13</a:t>
            </a:fld>
            <a:endParaRPr lang="en-US"/>
          </a:p>
        </p:txBody>
      </p:sp>
    </p:spTree>
    <p:extLst>
      <p:ext uri="{BB962C8B-B14F-4D97-AF65-F5344CB8AC3E}">
        <p14:creationId xmlns:p14="http://schemas.microsoft.com/office/powerpoint/2010/main" val="216011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2002, the United States adopted</a:t>
            </a:r>
            <a:r>
              <a:rPr lang="en-US" baseline="0" dirty="0" smtClean="0"/>
              <a:t> a zero tolerance policy on trafficking in persons when the President signed the National Security Presidential Directive 22. In addition to this document the DoD Instruction 2200.01 establishes DoD human trafficking policies, responsibilities and reporting requirements in order to maintain a zero tolerance policy within the Department of Defense.</a:t>
            </a:r>
            <a:endParaRPr lang="en-US" dirty="0" smtClean="0"/>
          </a:p>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14</a:t>
            </a:fld>
            <a:endParaRPr lang="en-US"/>
          </a:p>
        </p:txBody>
      </p:sp>
    </p:spTree>
    <p:extLst>
      <p:ext uri="{BB962C8B-B14F-4D97-AF65-F5344CB8AC3E}">
        <p14:creationId xmlns:p14="http://schemas.microsoft.com/office/powerpoint/2010/main" val="2294062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Strengthens the efficacy of the Government’s zero-tolerance policy on trafficking in persons by calling for stronger prohibitions on contractor engagement in human trafficking-related activities, new tailored compliance measures particularly in at-risk industries and sectors, and additional training in support of monitoring, identification, and compliance efforts.</a:t>
            </a:r>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15</a:t>
            </a:fld>
            <a:endParaRPr lang="en-US"/>
          </a:p>
        </p:txBody>
      </p:sp>
    </p:spTree>
    <p:extLst>
      <p:ext uri="{BB962C8B-B14F-4D97-AF65-F5344CB8AC3E}">
        <p14:creationId xmlns:p14="http://schemas.microsoft.com/office/powerpoint/2010/main" val="2294062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Allows the Government to terminate a contract if the prime or subcontractor commits act that directly support or advance trafficking in persons. Such acts include: confiscating an employee's identity or immigration documents, offering employment using fraudulent or misleading pretenses, charging placement or recruitment fees, and providing housing that fails to meet the host country housing and safety standards.</a:t>
            </a:r>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16</a:t>
            </a:fld>
            <a:endParaRPr lang="en-US"/>
          </a:p>
        </p:txBody>
      </p:sp>
    </p:spTree>
    <p:extLst>
      <p:ext uri="{BB962C8B-B14F-4D97-AF65-F5344CB8AC3E}">
        <p14:creationId xmlns:p14="http://schemas.microsoft.com/office/powerpoint/2010/main" val="2420995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TVPRA 2013 is a reauthorization of the Trafficking Victims Protection Act (TVPA) 2000, which established a comprehensive approach to trafficking in persons by creating new criminal offenses, and establishing protection and assistance for victims. The most recent update expands the definition of sex trafficking to include those patronizing and soliciting commercial sex. Among other things, the TVPRA 2013 also  provides resources for holistic services for survivors, prohibits United States funds going to any country using child soldiers, and imposes reporting and compliance requirements on federal agencies, including the Department of Defense to ensure United States Government taxpayer money does not support human trafficking.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5A8B6B-A5FD-4EA9-AEF0-B85B8EEDD36A}" type="slidenum">
              <a:rPr lang="en-US" smtClean="0"/>
              <a:t>17</a:t>
            </a:fld>
            <a:endParaRPr lang="en-US"/>
          </a:p>
        </p:txBody>
      </p:sp>
    </p:spTree>
    <p:extLst>
      <p:ext uri="{BB962C8B-B14F-4D97-AF65-F5344CB8AC3E}">
        <p14:creationId xmlns:p14="http://schemas.microsoft.com/office/powerpoint/2010/main" val="476107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The United States Government has adopted a zero-tolerance policy regarding trafficking in persons. This policy states that contractors hired by the Government, and their subcontractors and employees, cannot: </a:t>
            </a:r>
          </a:p>
          <a:p>
            <a:pPr marL="285750" indent="-285750">
              <a:buFont typeface="+mj-lt"/>
              <a:buAutoNum type="romanLcPeriod"/>
            </a:pPr>
            <a:r>
              <a:rPr lang="en-US" dirty="0" smtClean="0"/>
              <a:t>Engaging in severe forms of trafficking in persons during the period of performance of the contract</a:t>
            </a:r>
          </a:p>
          <a:p>
            <a:pPr marL="285750" indent="-285750">
              <a:buFont typeface="+mj-lt"/>
              <a:buAutoNum type="romanLcPeriod"/>
            </a:pPr>
            <a:r>
              <a:rPr lang="en-US" dirty="0" smtClean="0"/>
              <a:t>Procuring commercial sex acts during the period of performance of the contract </a:t>
            </a:r>
          </a:p>
          <a:p>
            <a:pPr marL="285750" indent="-285750">
              <a:buFont typeface="+mj-lt"/>
              <a:buAutoNum type="romanLcPeriod"/>
            </a:pPr>
            <a:r>
              <a:rPr lang="en-US" dirty="0" smtClean="0"/>
              <a:t>Using forced labor during the period of performance of the contract</a:t>
            </a:r>
          </a:p>
          <a:p>
            <a:pPr marL="285750" indent="-285750">
              <a:buFont typeface="+mj-lt"/>
              <a:buAutoNum type="romanLcPeriod"/>
            </a:pPr>
            <a:r>
              <a:rPr lang="en-US" dirty="0" smtClean="0"/>
              <a:t>Destroying, concealing, confiscating or otherwise denying access by an employee to the employee’s identity or immigration documents</a:t>
            </a:r>
          </a:p>
          <a:p>
            <a:pPr marL="285750" indent="-285750">
              <a:buFont typeface="+mj-lt"/>
              <a:buAutoNum type="romanLcPeriod"/>
            </a:pPr>
            <a:r>
              <a:rPr lang="en-US" dirty="0" smtClean="0"/>
              <a:t>Using misleading or fraudulent practices during the recruitment of employees or offering employment</a:t>
            </a:r>
          </a:p>
          <a:p>
            <a:pPr marL="285750" indent="-285750">
              <a:buFont typeface="+mj-lt"/>
              <a:buAutoNum type="romanLcPeriod"/>
            </a:pPr>
            <a:r>
              <a:rPr lang="en-US" dirty="0" smtClean="0"/>
              <a:t>Charging recruitment fees.</a:t>
            </a:r>
          </a:p>
          <a:p>
            <a:pPr marL="285750" indent="-285750">
              <a:buFont typeface="+mj-lt"/>
              <a:buAutoNum type="romanLcPeriod"/>
            </a:pPr>
            <a:r>
              <a:rPr lang="en-US" sz="1200" kern="1200" dirty="0" smtClean="0">
                <a:solidFill>
                  <a:schemeClr val="tx1"/>
                </a:solidFill>
                <a:effectLst/>
                <a:latin typeface="+mn-lt"/>
                <a:ea typeface="+mn-ea"/>
                <a:cs typeface="+mn-cs"/>
              </a:rPr>
              <a:t>Failing to provide return transportation or pay for the cost of return transportation upon the end of employment, for an employee who is not a national of the country in which the work is taking place and who was brought into that country for the purpose of working on a U.S. Government contract or subcontract.</a:t>
            </a:r>
          </a:p>
          <a:p>
            <a:pPr marL="285750" indent="-285750">
              <a:buFont typeface="+mj-lt"/>
              <a:buAutoNum type="romanLcPeriod"/>
            </a:pPr>
            <a:r>
              <a:rPr lang="en-US" dirty="0" smtClean="0"/>
              <a:t>Providing or</a:t>
            </a:r>
            <a:r>
              <a:rPr lang="en-US" baseline="0" dirty="0" smtClean="0"/>
              <a:t> arranging housing that fails to meet the host country housing and safety standards.</a:t>
            </a:r>
          </a:p>
          <a:p>
            <a:pPr marL="285750" indent="-285750">
              <a:buFont typeface="+mj-lt"/>
              <a:buAutoNum type="romanLcPeriod"/>
            </a:pPr>
            <a:r>
              <a:rPr lang="en-US" baseline="0" dirty="0" smtClean="0"/>
              <a:t>If required by law or contract, failing to provide an employment contract, recruitment agreement, or other required work documents in writing.</a:t>
            </a:r>
            <a:endParaRPr lang="en-US" dirty="0" smtClean="0"/>
          </a:p>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18</a:t>
            </a:fld>
            <a:endParaRPr lang="en-US"/>
          </a:p>
        </p:txBody>
      </p:sp>
    </p:spTree>
    <p:extLst>
      <p:ext uri="{BB962C8B-B14F-4D97-AF65-F5344CB8AC3E}">
        <p14:creationId xmlns:p14="http://schemas.microsoft.com/office/powerpoint/2010/main" val="202689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FAR subpart 22.17</a:t>
            </a:r>
            <a:r>
              <a:rPr lang="en-US" baseline="0" dirty="0" smtClean="0"/>
              <a:t> </a:t>
            </a:r>
            <a:r>
              <a:rPr lang="en-US" dirty="0" smtClean="0"/>
              <a:t>requires contractors and subcontractors to notify employees of the prohibited activities described in  paragraph (a) of this section and the action that may be taken against them for violations and imposes suitable remedies, including terminating contractors that fail to comply with the requirements of paragraph (a) and (b) of this section. Contractors also required to:</a:t>
            </a:r>
          </a:p>
          <a:p>
            <a:pPr marL="685800" lvl="1" indent="-228600">
              <a:buFont typeface="+mj-lt"/>
              <a:buAutoNum type="arabicParenR"/>
            </a:pPr>
            <a:r>
              <a:rPr lang="en-US" sz="1200" kern="1200" dirty="0" smtClean="0">
                <a:solidFill>
                  <a:schemeClr val="tx1"/>
                </a:solidFill>
                <a:effectLst/>
                <a:latin typeface="+mn-lt"/>
                <a:ea typeface="+mn-ea"/>
                <a:cs typeface="+mn-cs"/>
              </a:rPr>
              <a:t>Notify employees of prohibited activities  </a:t>
            </a:r>
          </a:p>
          <a:p>
            <a:pPr marL="685800" lvl="1" indent="-228600">
              <a:buFont typeface="+mj-lt"/>
              <a:buAutoNum type="arabicParenR"/>
            </a:pPr>
            <a:r>
              <a:rPr lang="en-US" sz="1200" kern="1200" dirty="0" smtClean="0">
                <a:solidFill>
                  <a:schemeClr val="tx1"/>
                </a:solidFill>
                <a:effectLst/>
                <a:latin typeface="+mn-lt"/>
                <a:ea typeface="+mn-ea"/>
                <a:cs typeface="+mn-cs"/>
              </a:rPr>
              <a:t>Certify that they have a CTIP compliance plan </a:t>
            </a:r>
          </a:p>
          <a:p>
            <a:pPr marL="685800" lvl="1" indent="-228600">
              <a:buFont typeface="+mj-lt"/>
              <a:buAutoNum type="arabicParenR"/>
            </a:pPr>
            <a:r>
              <a:rPr lang="en-US" sz="1200" kern="1200" dirty="0" smtClean="0">
                <a:solidFill>
                  <a:schemeClr val="tx1"/>
                </a:solidFill>
                <a:effectLst/>
                <a:latin typeface="+mn-lt"/>
                <a:ea typeface="+mn-ea"/>
                <a:cs typeface="+mn-cs"/>
              </a:rPr>
              <a:t>Disclose to the contracting officer and the agency Inspector General information sufficient to identify the nature and extent of an offense and the individuals responsible for the conduct </a:t>
            </a:r>
          </a:p>
          <a:p>
            <a:pPr marL="685800" lvl="1" indent="-228600">
              <a:buFont typeface="+mj-lt"/>
              <a:buAutoNum type="arabicParenR"/>
            </a:pPr>
            <a:r>
              <a:rPr lang="en-US" sz="1200" kern="1200" dirty="0" smtClean="0">
                <a:solidFill>
                  <a:schemeClr val="tx1"/>
                </a:solidFill>
                <a:effectLst/>
                <a:latin typeface="+mn-lt"/>
                <a:ea typeface="+mn-ea"/>
                <a:cs typeface="+mn-cs"/>
              </a:rPr>
              <a:t>Provide timely and complete responses to Government auditors' and investigators' requests for documents</a:t>
            </a:r>
          </a:p>
          <a:p>
            <a:pPr marL="685800" lvl="1" indent="-228600">
              <a:buFont typeface="+mj-lt"/>
              <a:buAutoNum type="arabicParenR"/>
            </a:pPr>
            <a:r>
              <a:rPr lang="en-US" sz="1200" kern="1200" dirty="0" smtClean="0">
                <a:solidFill>
                  <a:schemeClr val="tx1"/>
                </a:solidFill>
                <a:effectLst/>
                <a:latin typeface="+mn-lt"/>
                <a:ea typeface="+mn-ea"/>
                <a:cs typeface="+mn-cs"/>
              </a:rPr>
              <a:t>Cooperate fully in providing reasonable access to their facilities and staff to allow contracting agencies and other responsible Federal agencies to conduct audits, investigations, or other actions to ascertain compliance with trafficking in persons laws and regulations </a:t>
            </a:r>
          </a:p>
          <a:p>
            <a:pPr marL="685800" lvl="1" indent="-228600">
              <a:buFont typeface="+mj-lt"/>
              <a:buAutoNum type="arabicParenR"/>
            </a:pPr>
            <a:r>
              <a:rPr lang="en-US" sz="1200" kern="1200" dirty="0" smtClean="0">
                <a:solidFill>
                  <a:schemeClr val="tx1"/>
                </a:solidFill>
                <a:effectLst/>
                <a:latin typeface="+mn-lt"/>
                <a:ea typeface="+mn-ea"/>
                <a:cs typeface="+mn-cs"/>
              </a:rPr>
              <a:t>Protect all employees suspected of being victims or witnesses</a:t>
            </a:r>
          </a:p>
          <a:p>
            <a:endParaRPr lang="en-US" sz="1200" kern="1200" dirty="0" smtClean="0">
              <a:solidFill>
                <a:schemeClr val="tx1"/>
              </a:solidFill>
              <a:effectLst/>
              <a:latin typeface="+mn-lt"/>
              <a:ea typeface="+mn-ea"/>
              <a:cs typeface="+mn-cs"/>
            </a:endParaRPr>
          </a:p>
          <a:p>
            <a:r>
              <a:rPr lang="en-US" dirty="0" smtClean="0"/>
              <a:t>It is important to note that FAR</a:t>
            </a:r>
            <a:r>
              <a:rPr lang="en-US" baseline="0" dirty="0" smtClean="0"/>
              <a:t> Clause 52.222-50 should be inserted into Federal solicitations, contracts and subcontracts. </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19</a:t>
            </a:fld>
            <a:endParaRPr lang="en-US"/>
          </a:p>
        </p:txBody>
      </p:sp>
    </p:spTree>
    <p:extLst>
      <p:ext uri="{BB962C8B-B14F-4D97-AF65-F5344CB8AC3E}">
        <p14:creationId xmlns:p14="http://schemas.microsoft.com/office/powerpoint/2010/main" val="305489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Department of Defense Trafficking in Persons General Awareness Training for Department of Defense employees. In this course, you will learn how to:</a:t>
            </a:r>
          </a:p>
          <a:p>
            <a:r>
              <a:rPr lang="en-US" baseline="0" dirty="0" smtClean="0"/>
              <a:t>          </a:t>
            </a:r>
            <a:r>
              <a:rPr lang="en-US" dirty="0" smtClean="0"/>
              <a:t>Define trafficking in persons</a:t>
            </a:r>
          </a:p>
          <a:p>
            <a:r>
              <a:rPr lang="en-US" baseline="0" dirty="0" smtClean="0"/>
              <a:t>          </a:t>
            </a:r>
            <a:r>
              <a:rPr lang="en-US" dirty="0" smtClean="0"/>
              <a:t>Identify who is involved in trafficking in persons</a:t>
            </a:r>
          </a:p>
          <a:p>
            <a:r>
              <a:rPr lang="en-US" baseline="0" dirty="0" smtClean="0"/>
              <a:t>          </a:t>
            </a:r>
            <a:r>
              <a:rPr lang="en-US" dirty="0" smtClean="0"/>
              <a:t>Determine why trafficking in persons occurs</a:t>
            </a:r>
          </a:p>
          <a:p>
            <a:r>
              <a:rPr lang="en-US" baseline="0" dirty="0" smtClean="0"/>
              <a:t>          </a:t>
            </a:r>
            <a:r>
              <a:rPr lang="en-US" dirty="0" smtClean="0"/>
              <a:t>Describe how trafficking in persons occurs</a:t>
            </a:r>
          </a:p>
          <a:p>
            <a:r>
              <a:rPr lang="en-US" baseline="0" dirty="0" smtClean="0"/>
              <a:t>          </a:t>
            </a:r>
            <a:r>
              <a:rPr lang="en-US" dirty="0" smtClean="0"/>
              <a:t>Explain how to combat trafficking in persons</a:t>
            </a:r>
          </a:p>
          <a:p>
            <a:r>
              <a:rPr lang="en-US" baseline="0" dirty="0" smtClean="0"/>
              <a:t>          </a:t>
            </a:r>
            <a:r>
              <a:rPr lang="en-US" dirty="0" smtClean="0"/>
              <a:t>Identify trafficking in persons laws and policies </a:t>
            </a:r>
          </a:p>
          <a:p>
            <a:endParaRPr lang="en-US" dirty="0" smtClean="0"/>
          </a:p>
          <a:p>
            <a:r>
              <a:rPr lang="en-US" dirty="0" smtClean="0"/>
              <a:t>It is important to</a:t>
            </a:r>
            <a:r>
              <a:rPr lang="en-US" baseline="0" dirty="0" smtClean="0"/>
              <a:t> note that the terms “trafficking in persons” and “human trafficking” will be used interchangeably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2</a:t>
            </a:fld>
            <a:endParaRPr lang="en-US"/>
          </a:p>
        </p:txBody>
      </p:sp>
    </p:spTree>
    <p:extLst>
      <p:ext uri="{BB962C8B-B14F-4D97-AF65-F5344CB8AC3E}">
        <p14:creationId xmlns:p14="http://schemas.microsoft.com/office/powerpoint/2010/main" val="4197755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Supplements the Federal Acquisition Regulation (FAR) Subpart 22.17 in codifying the zero-tolerance policy against human trafficking in Department of Defense supply chains as implemented through PGI 222.17. This supplement includes requirements to adhere to DoD policy, instructions for reporting violations and imposing remedies, procedures for audits. It also lists CTIP provisions that must be included in all solicitations and contracts.</a:t>
            </a:r>
          </a:p>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20</a:t>
            </a:fld>
            <a:endParaRPr lang="en-US"/>
          </a:p>
        </p:txBody>
      </p:sp>
    </p:spTree>
    <p:extLst>
      <p:ext uri="{BB962C8B-B14F-4D97-AF65-F5344CB8AC3E}">
        <p14:creationId xmlns:p14="http://schemas.microsoft.com/office/powerpoint/2010/main" val="2158815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UCMJ is the criminal code that applies to Service members and in time of declared war or a contingency operation, persons serving with or accompanying an armed force in the field. Offenses related to sex trafficking may be prosecuted under UCMJ including prostitution; patronizing a prostitute; pandering by compelling, inducing, enticing, or procuring an act of prostitution; and pandering by arranging or receiving consideration for arranging for sexual intercourse or sodomy.</a:t>
            </a:r>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21</a:t>
            </a:fld>
            <a:endParaRPr lang="en-US"/>
          </a:p>
        </p:txBody>
      </p:sp>
    </p:spTree>
    <p:extLst>
      <p:ext uri="{BB962C8B-B14F-4D97-AF65-F5344CB8AC3E}">
        <p14:creationId xmlns:p14="http://schemas.microsoft.com/office/powerpoint/2010/main" val="2158815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viewing this General Awareness</a:t>
            </a:r>
            <a:r>
              <a:rPr lang="en-US" baseline="0" dirty="0" smtClean="0"/>
              <a:t> presentation on Combating Trafficking in Persons. In this presentation you learned how to define human trafficking, identify who is involved in the process of trafficking in persons, determine why trafficking in persons occurs, describe how trafficking in persons occurs, explain how to combat human trafficking, and identify CTIP laws and polices.</a:t>
            </a:r>
          </a:p>
          <a:p>
            <a:endParaRPr lang="en-US" dirty="0" smtClean="0"/>
          </a:p>
          <a:p>
            <a:r>
              <a:rPr lang="en-US" baseline="0" dirty="0" smtClean="0"/>
              <a:t>Now that you’ve successfully viewed this power point please contact your Training POC to request your certificate of completion.</a:t>
            </a:r>
            <a:endParaRPr lang="en-US" dirty="0" smtClean="0"/>
          </a:p>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23</a:t>
            </a:fld>
            <a:endParaRPr lang="en-US"/>
          </a:p>
        </p:txBody>
      </p:sp>
    </p:spTree>
    <p:extLst>
      <p:ext uri="{BB962C8B-B14F-4D97-AF65-F5344CB8AC3E}">
        <p14:creationId xmlns:p14="http://schemas.microsoft.com/office/powerpoint/2010/main" val="2547075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a:t>
            </a:r>
            <a:r>
              <a:rPr lang="en-US" baseline="0" dirty="0" smtClean="0"/>
              <a:t> was developed using the following resources.</a:t>
            </a:r>
            <a:endParaRPr lang="en-US" dirty="0" smtClean="0"/>
          </a:p>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24</a:t>
            </a:fld>
            <a:endParaRPr lang="en-US"/>
          </a:p>
        </p:txBody>
      </p:sp>
    </p:spTree>
    <p:extLst>
      <p:ext uri="{BB962C8B-B14F-4D97-AF65-F5344CB8AC3E}">
        <p14:creationId xmlns:p14="http://schemas.microsoft.com/office/powerpoint/2010/main" val="119873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smtClean="0"/>
              <a:t>This training contains language and images depicting physical violence and sexual violence to accurately portray the nature of trafficking in persons. The Department of Defense has determined that this level of candor is necessary in order to properly convey the subject matter.</a:t>
            </a:r>
          </a:p>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3</a:t>
            </a:fld>
            <a:endParaRPr lang="en-US"/>
          </a:p>
        </p:txBody>
      </p:sp>
    </p:spTree>
    <p:extLst>
      <p:ext uri="{BB962C8B-B14F-4D97-AF65-F5344CB8AC3E}">
        <p14:creationId xmlns:p14="http://schemas.microsoft.com/office/powerpoint/2010/main" val="399538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discuss the scope of human trafficking</a:t>
            </a:r>
            <a:r>
              <a:rPr lang="en-US" baseline="0" dirty="0" smtClean="0"/>
              <a:t> around the world. According to the United Nations, International Labor Organization Trafficking in Persons or TIP is one of the world’s fastest growing criminal industries and it is estimated that over 20 million people are victims of human trafficking.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United States is not immune to the problem of trafficking in persons. </a:t>
            </a:r>
            <a:r>
              <a:rPr lang="en-US" dirty="0" smtClean="0"/>
              <a:t>According to the National Human Trafficking</a:t>
            </a:r>
            <a:r>
              <a:rPr lang="en-US" baseline="0" dirty="0" smtClean="0"/>
              <a:t> Resource Center, i</a:t>
            </a:r>
            <a:r>
              <a:rPr lang="en-US" dirty="0" smtClean="0"/>
              <a:t>n</a:t>
            </a:r>
            <a:r>
              <a:rPr lang="en-US" baseline="0" dirty="0" smtClean="0"/>
              <a:t> 2015 5,544 cases of human trafficking were reported in the United States. 4,136 cases involved sex trafficking. Victims include both male and female, and adult and child.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SOURCES: United Nations,</a:t>
            </a:r>
            <a:r>
              <a:rPr lang="en-US" baseline="0" dirty="0" smtClean="0"/>
              <a:t> International </a:t>
            </a:r>
            <a:r>
              <a:rPr lang="en-US" baseline="0" dirty="0" err="1" smtClean="0"/>
              <a:t>Labour</a:t>
            </a:r>
            <a:r>
              <a:rPr lang="en-US" baseline="0" dirty="0" smtClean="0"/>
              <a:t> Organization (ILO), National human Trafficking Resource Center (NHTRC)</a:t>
            </a:r>
            <a:endParaRPr lang="en-US" dirty="0" smtClean="0"/>
          </a:p>
        </p:txBody>
      </p:sp>
      <p:sp>
        <p:nvSpPr>
          <p:cNvPr id="4" name="Slide Number Placeholder 3"/>
          <p:cNvSpPr>
            <a:spLocks noGrp="1"/>
          </p:cNvSpPr>
          <p:nvPr>
            <p:ph type="sldNum" sz="quarter" idx="10"/>
          </p:nvPr>
        </p:nvSpPr>
        <p:spPr/>
        <p:txBody>
          <a:bodyPr/>
          <a:lstStyle/>
          <a:p>
            <a:fld id="{EA5A8B6B-A5FD-4EA9-AEF0-B85B8EEDD36A}" type="slidenum">
              <a:rPr lang="en-US" smtClean="0"/>
              <a:t>4</a:t>
            </a:fld>
            <a:endParaRPr lang="en-US"/>
          </a:p>
        </p:txBody>
      </p:sp>
    </p:spTree>
    <p:extLst>
      <p:ext uri="{BB962C8B-B14F-4D97-AF65-F5344CB8AC3E}">
        <p14:creationId xmlns:p14="http://schemas.microsoft.com/office/powerpoint/2010/main" val="33048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US Trafficking Victims Protection Act or TVPA in 2000 defined severe forms of trafficking as: </a:t>
            </a:r>
          </a:p>
          <a:p>
            <a:r>
              <a:rPr lang="en-US" baseline="0" dirty="0" smtClean="0"/>
              <a:t>	-sex trafficking in which a commercial sex act is induced by force, fraud or coercion, or in which a person induced to perform such act has not attained 18 years of age; or</a:t>
            </a:r>
          </a:p>
          <a:p>
            <a:r>
              <a:rPr lang="en-US" baseline="0" dirty="0" smtClean="0"/>
              <a:t>	-the recruitment, harboring, transportation, provision, or obtaining of a person for labor or services, through the use of force, fraud, or coercion for the purpose of subjection to involuntary servitude, peonage, debt bondage, or slavery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5</a:t>
            </a:fld>
            <a:endParaRPr lang="en-US"/>
          </a:p>
        </p:txBody>
      </p:sp>
    </p:spTree>
    <p:extLst>
      <p:ext uri="{BB962C8B-B14F-4D97-AF65-F5344CB8AC3E}">
        <p14:creationId xmlns:p14="http://schemas.microsoft.com/office/powerpoint/2010/main" val="108342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of trafficking in persons includes the term “severe”. “Severe forms of trafficking” involves the recruitment, harboring, transportation, provision, patronizing, soliciting, or obtaining of a person for labor or services, through the use of force, fraud, or coercion for the purpose of forced labor.</a:t>
            </a:r>
          </a:p>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6</a:t>
            </a:fld>
            <a:endParaRPr lang="en-US"/>
          </a:p>
        </p:txBody>
      </p:sp>
    </p:spTree>
    <p:extLst>
      <p:ext uri="{BB962C8B-B14F-4D97-AF65-F5344CB8AC3E}">
        <p14:creationId xmlns:p14="http://schemas.microsoft.com/office/powerpoint/2010/main" val="388652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Trafficking</a:t>
            </a:r>
            <a:r>
              <a:rPr lang="en-US" baseline="0" dirty="0" smtClean="0"/>
              <a:t> in persons primarily involves the use of force, fraud, or coercion to compel a person to provide labor or commercial sex. It is important to note that any minor or person under 18 years of age involved in commercial sex is a victim of trafficking in persons.</a:t>
            </a:r>
            <a:endParaRPr lang="en-US" dirty="0" smtClean="0"/>
          </a:p>
          <a:p>
            <a:endParaRPr lang="en-US" dirty="0"/>
          </a:p>
        </p:txBody>
      </p:sp>
      <p:sp>
        <p:nvSpPr>
          <p:cNvPr id="4" name="Slide Number Placeholder 3"/>
          <p:cNvSpPr>
            <a:spLocks noGrp="1"/>
          </p:cNvSpPr>
          <p:nvPr>
            <p:ph type="sldNum" sz="quarter" idx="10"/>
          </p:nvPr>
        </p:nvSpPr>
        <p:spPr/>
        <p:txBody>
          <a:bodyPr/>
          <a:lstStyle/>
          <a:p>
            <a:fld id="{EA5A8B6B-A5FD-4EA9-AEF0-B85B8EEDD36A}" type="slidenum">
              <a:rPr lang="en-US" smtClean="0"/>
              <a:t>7</a:t>
            </a:fld>
            <a:endParaRPr lang="en-US"/>
          </a:p>
        </p:txBody>
      </p:sp>
    </p:spTree>
    <p:extLst>
      <p:ext uri="{BB962C8B-B14F-4D97-AF65-F5344CB8AC3E}">
        <p14:creationId xmlns:p14="http://schemas.microsoft.com/office/powerpoint/2010/main" val="16354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defined by the Trafficking Victims Protection Act (TVPA) of 2000 {22 U.S.C. Section 7102(10)}, sex trafficking involves the recruitment, harboring, transportation, provision, patronizing , soliciting, or obtaining of a person for the purpose of commercial sex.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LOCATION: TIP Report</a:t>
            </a:r>
            <a:r>
              <a:rPr lang="en-US" baseline="0" dirty="0" smtClean="0"/>
              <a:t> 2014, page 24</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5A8B6B-A5FD-4EA9-AEF0-B85B8EEDD36A}" type="slidenum">
              <a:rPr lang="en-US" smtClean="0"/>
              <a:t>8</a:t>
            </a:fld>
            <a:endParaRPr lang="en-US"/>
          </a:p>
        </p:txBody>
      </p:sp>
    </p:spTree>
    <p:extLst>
      <p:ext uri="{BB962C8B-B14F-4D97-AF65-F5344CB8AC3E}">
        <p14:creationId xmlns:p14="http://schemas.microsoft.com/office/powerpoint/2010/main" val="198237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defined in the Federal Acquisition Regulation (FAR) Subpart 22.17, severe forms of trafficking involves the recruitment, harboring, transportation, provision, patronizing, soliciting, or obtaining of a person for labor or services, through the use of force, fraud, or coercion for the purpose of forced labor.</a:t>
            </a:r>
          </a:p>
          <a:p>
            <a:endParaRPr lang="en-US"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LOCATION: TIP</a:t>
            </a:r>
            <a:r>
              <a:rPr lang="en-US" baseline="0" dirty="0" smtClean="0"/>
              <a:t> Report 2016, page 29</a:t>
            </a:r>
            <a:endParaRPr lang="en-US" dirty="0" smtClean="0"/>
          </a:p>
        </p:txBody>
      </p:sp>
      <p:sp>
        <p:nvSpPr>
          <p:cNvPr id="4" name="Slide Number Placeholder 3"/>
          <p:cNvSpPr>
            <a:spLocks noGrp="1"/>
          </p:cNvSpPr>
          <p:nvPr>
            <p:ph type="sldNum" sz="quarter" idx="10"/>
          </p:nvPr>
        </p:nvSpPr>
        <p:spPr/>
        <p:txBody>
          <a:bodyPr/>
          <a:lstStyle/>
          <a:p>
            <a:fld id="{EA5A8B6B-A5FD-4EA9-AEF0-B85B8EEDD36A}" type="slidenum">
              <a:rPr lang="en-US" smtClean="0"/>
              <a:t>9</a:t>
            </a:fld>
            <a:endParaRPr lang="en-US"/>
          </a:p>
        </p:txBody>
      </p:sp>
    </p:spTree>
    <p:extLst>
      <p:ext uri="{BB962C8B-B14F-4D97-AF65-F5344CB8AC3E}">
        <p14:creationId xmlns:p14="http://schemas.microsoft.com/office/powerpoint/2010/main" val="2901097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57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3128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861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424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861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31C9105-BD24-4E45-BDC7-5F266D994237}" type="datetimeFigureOut">
              <a:rPr lang="en-US"/>
              <a:pPr>
                <a:defRPr/>
              </a:pPr>
              <a:t>5/15/2018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8ACF462-06AB-4729-B430-B5243C6AEF08}" type="slidenum">
              <a:rPr lang="en-US"/>
              <a:pPr>
                <a:defRPr/>
              </a:pPr>
              <a:t>‹#›</a:t>
            </a:fld>
            <a:endParaRPr lang="en-US"/>
          </a:p>
        </p:txBody>
      </p:sp>
    </p:spTree>
    <p:extLst>
      <p:ext uri="{BB962C8B-B14F-4D97-AF65-F5344CB8AC3E}">
        <p14:creationId xmlns:p14="http://schemas.microsoft.com/office/powerpoint/2010/main" val="1029310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1CDB8A2-CA5C-49D8-A0F2-04CBA9DA4EF2}" type="datetimeFigureOut">
              <a:rPr lang="en-US"/>
              <a:pPr>
                <a:defRPr/>
              </a:pPr>
              <a:t>5/15/2018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D8712BE-2751-4354-B8A1-8E2784624BEE}" type="slidenum">
              <a:rPr lang="en-US"/>
              <a:pPr>
                <a:defRPr/>
              </a:pPr>
              <a:t>‹#›</a:t>
            </a:fld>
            <a:endParaRPr lang="en-US"/>
          </a:p>
        </p:txBody>
      </p:sp>
    </p:spTree>
    <p:extLst>
      <p:ext uri="{BB962C8B-B14F-4D97-AF65-F5344CB8AC3E}">
        <p14:creationId xmlns:p14="http://schemas.microsoft.com/office/powerpoint/2010/main" val="2414143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5D03731-EA1C-4C75-AB27-86FB5118E4BF}" type="datetimeFigureOut">
              <a:rPr lang="en-US"/>
              <a:pPr>
                <a:defRPr/>
              </a:pPr>
              <a:t>5/15/2018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8314BC9-939C-42A6-8D8A-EC5F7DB0ABBC}" type="slidenum">
              <a:rPr lang="en-US"/>
              <a:pPr>
                <a:defRPr/>
              </a:pPr>
              <a:t>‹#›</a:t>
            </a:fld>
            <a:endParaRPr lang="en-US"/>
          </a:p>
        </p:txBody>
      </p:sp>
    </p:spTree>
    <p:extLst>
      <p:ext uri="{BB962C8B-B14F-4D97-AF65-F5344CB8AC3E}">
        <p14:creationId xmlns:p14="http://schemas.microsoft.com/office/powerpoint/2010/main" val="4024512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6F25656C-471A-42D4-807E-449FC28FDB95}" type="datetimeFigureOut">
              <a:rPr lang="en-US"/>
              <a:pPr>
                <a:defRPr/>
              </a:pPr>
              <a:t>5/15/2018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5145849-077E-4A89-B881-7CB6A5EFE1B9}" type="slidenum">
              <a:rPr lang="en-US"/>
              <a:pPr>
                <a:defRPr/>
              </a:pPr>
              <a:t>‹#›</a:t>
            </a:fld>
            <a:endParaRPr lang="en-US"/>
          </a:p>
        </p:txBody>
      </p:sp>
    </p:spTree>
    <p:extLst>
      <p:ext uri="{BB962C8B-B14F-4D97-AF65-F5344CB8AC3E}">
        <p14:creationId xmlns:p14="http://schemas.microsoft.com/office/powerpoint/2010/main" val="3459053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1748A0B7-5D94-4C7A-8C41-7C3A2D9765F3}" type="datetimeFigureOut">
              <a:rPr lang="en-US"/>
              <a:pPr>
                <a:defRPr/>
              </a:pPr>
              <a:t>5/15/2018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B74A5C4-5FF0-4D13-B5A6-256D5E43E5F3}" type="slidenum">
              <a:rPr lang="en-US"/>
              <a:pPr>
                <a:defRPr/>
              </a:pPr>
              <a:t>‹#›</a:t>
            </a:fld>
            <a:endParaRPr lang="en-US"/>
          </a:p>
        </p:txBody>
      </p:sp>
    </p:spTree>
    <p:extLst>
      <p:ext uri="{BB962C8B-B14F-4D97-AF65-F5344CB8AC3E}">
        <p14:creationId xmlns:p14="http://schemas.microsoft.com/office/powerpoint/2010/main" val="3515417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73F5F540-3922-4883-A133-BE61FC3FF88E}" type="datetimeFigureOut">
              <a:rPr lang="en-US"/>
              <a:pPr>
                <a:defRPr/>
              </a:pPr>
              <a:t>5/15/2018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51C5446-B20E-4E48-9B77-1C92F8A5EDC3}" type="slidenum">
              <a:rPr lang="en-US"/>
              <a:pPr>
                <a:defRPr/>
              </a:pPr>
              <a:t>‹#›</a:t>
            </a:fld>
            <a:endParaRPr lang="en-US"/>
          </a:p>
        </p:txBody>
      </p:sp>
    </p:spTree>
    <p:extLst>
      <p:ext uri="{BB962C8B-B14F-4D97-AF65-F5344CB8AC3E}">
        <p14:creationId xmlns:p14="http://schemas.microsoft.com/office/powerpoint/2010/main" val="43235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86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7E3BC95D-3E51-4296-8977-C220E3474182}" type="datetimeFigureOut">
              <a:rPr lang="en-US"/>
              <a:pPr>
                <a:defRPr/>
              </a:pPr>
              <a:t>5/15/2018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6632751-5C2A-401C-BDBA-99FF2A1D70C6}" type="slidenum">
              <a:rPr lang="en-US"/>
              <a:pPr>
                <a:defRPr/>
              </a:pPr>
              <a:t>‹#›</a:t>
            </a:fld>
            <a:endParaRPr lang="en-US"/>
          </a:p>
        </p:txBody>
      </p:sp>
    </p:spTree>
    <p:extLst>
      <p:ext uri="{BB962C8B-B14F-4D97-AF65-F5344CB8AC3E}">
        <p14:creationId xmlns:p14="http://schemas.microsoft.com/office/powerpoint/2010/main" val="3021598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B79B7443-4CD8-479A-9DC7-F38F5F23D9D7}" type="datetimeFigureOut">
              <a:rPr lang="en-US"/>
              <a:pPr>
                <a:defRPr/>
              </a:pPr>
              <a:t>5/15/2018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AF3E30F-4ECD-4B78-9B22-51DC460D54C5}" type="slidenum">
              <a:rPr lang="en-US"/>
              <a:pPr>
                <a:defRPr/>
              </a:pPr>
              <a:t>‹#›</a:t>
            </a:fld>
            <a:endParaRPr lang="en-US"/>
          </a:p>
        </p:txBody>
      </p:sp>
    </p:spTree>
    <p:extLst>
      <p:ext uri="{BB962C8B-B14F-4D97-AF65-F5344CB8AC3E}">
        <p14:creationId xmlns:p14="http://schemas.microsoft.com/office/powerpoint/2010/main" val="1488784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362794-08D4-4F90-8FD0-DFDF823B9533}" type="datetimeFigureOut">
              <a:rPr lang="en-US"/>
              <a:pPr>
                <a:defRPr/>
              </a:pPr>
              <a:t>5/15/2018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72A7CC-1BE1-48E5-8888-89FAB379332C}" type="slidenum">
              <a:rPr lang="en-US"/>
              <a:pPr>
                <a:defRPr/>
              </a:pPr>
              <a:t>‹#›</a:t>
            </a:fld>
            <a:endParaRPr lang="en-US"/>
          </a:p>
        </p:txBody>
      </p:sp>
    </p:spTree>
    <p:extLst>
      <p:ext uri="{BB962C8B-B14F-4D97-AF65-F5344CB8AC3E}">
        <p14:creationId xmlns:p14="http://schemas.microsoft.com/office/powerpoint/2010/main" val="2550894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94DCBF4-D099-4D9A-BDD7-E3339D52CAD2}" type="datetimeFigureOut">
              <a:rPr lang="en-US"/>
              <a:pPr>
                <a:defRPr/>
              </a:pPr>
              <a:t>5/15/2018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2A1DAAD-385A-4215-8E9B-FE4A3F524998}" type="slidenum">
              <a:rPr lang="en-US"/>
              <a:pPr>
                <a:defRPr/>
              </a:pPr>
              <a:t>‹#›</a:t>
            </a:fld>
            <a:endParaRPr lang="en-US"/>
          </a:p>
        </p:txBody>
      </p:sp>
    </p:spTree>
    <p:extLst>
      <p:ext uri="{BB962C8B-B14F-4D97-AF65-F5344CB8AC3E}">
        <p14:creationId xmlns:p14="http://schemas.microsoft.com/office/powerpoint/2010/main" val="3574821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3CE4EA-B42E-4ED9-9582-3A7C94CF29EF}" type="slidenum">
              <a:rPr lang="en-US"/>
              <a:pPr>
                <a:defRPr/>
              </a:pPr>
              <a:t>‹#›</a:t>
            </a:fld>
            <a:endParaRPr lang="en-US"/>
          </a:p>
        </p:txBody>
      </p:sp>
    </p:spTree>
    <p:extLst>
      <p:ext uri="{BB962C8B-B14F-4D97-AF65-F5344CB8AC3E}">
        <p14:creationId xmlns:p14="http://schemas.microsoft.com/office/powerpoint/2010/main" val="3872993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424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86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6F25656C-471A-42D4-807E-449FC28FDB95}" type="datetimeFigureOut">
              <a:rPr lang="en-US" smtClean="0"/>
              <a:pPr>
                <a:defRPr/>
              </a:pPr>
              <a:t>5/15/2018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5145849-077E-4A89-B881-7CB6A5EFE1B9}" type="slidenum">
              <a:rPr lang="en-US" smtClean="0"/>
              <a:pPr>
                <a:defRPr/>
              </a:pPr>
              <a:t>‹#›</a:t>
            </a:fld>
            <a:endParaRPr lang="en-US"/>
          </a:p>
        </p:txBody>
      </p:sp>
    </p:spTree>
    <p:extLst>
      <p:ext uri="{BB962C8B-B14F-4D97-AF65-F5344CB8AC3E}">
        <p14:creationId xmlns:p14="http://schemas.microsoft.com/office/powerpoint/2010/main" val="3872993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1748A0B7-5D94-4C7A-8C41-7C3A2D9765F3}" type="datetimeFigureOut">
              <a:rPr lang="en-US" smtClean="0"/>
              <a:pPr>
                <a:defRPr/>
              </a:pPr>
              <a:t>5/15/2018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B74A5C4-5FF0-4D13-B5A6-256D5E43E5F3}" type="slidenum">
              <a:rPr lang="en-US" smtClean="0"/>
              <a:pPr>
                <a:defRPr/>
              </a:pPr>
              <a:t>‹#›</a:t>
            </a:fld>
            <a:endParaRPr lang="en-US"/>
          </a:p>
        </p:txBody>
      </p:sp>
    </p:spTree>
    <p:extLst>
      <p:ext uri="{BB962C8B-B14F-4D97-AF65-F5344CB8AC3E}">
        <p14:creationId xmlns:p14="http://schemas.microsoft.com/office/powerpoint/2010/main" val="315952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D9C458D-F085-418C-99C0-F8CAD1E51A9D}" type="slidenum">
              <a:rPr lang="en-US"/>
              <a:pPr>
                <a:defRPr/>
              </a:pPr>
              <a:t>‹#›</a:t>
            </a:fld>
            <a:endParaRPr lang="en-US"/>
          </a:p>
        </p:txBody>
      </p:sp>
    </p:spTree>
    <p:extLst>
      <p:ext uri="{BB962C8B-B14F-4D97-AF65-F5344CB8AC3E}">
        <p14:creationId xmlns:p14="http://schemas.microsoft.com/office/powerpoint/2010/main" val="31595278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73F5F540-3922-4883-A133-BE61FC3FF88E}" type="datetimeFigureOut">
              <a:rPr lang="en-US" smtClean="0"/>
              <a:pPr>
                <a:defRPr/>
              </a:pPr>
              <a:t>5/15/2018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a:defRPr/>
            </a:pPr>
            <a:fld id="{651C5446-B20E-4E48-9B77-1C92F8A5EDC3}" type="slidenum">
              <a:rPr lang="en-US" smtClean="0"/>
              <a:pPr>
                <a:defRPr/>
              </a:pPr>
              <a:t>‹#›</a:t>
            </a:fld>
            <a:endParaRPr lang="en-US"/>
          </a:p>
        </p:txBody>
      </p:sp>
    </p:spTree>
    <p:extLst>
      <p:ext uri="{BB962C8B-B14F-4D97-AF65-F5344CB8AC3E}">
        <p14:creationId xmlns:p14="http://schemas.microsoft.com/office/powerpoint/2010/main" val="2089684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7E3BC95D-3E51-4296-8977-C220E3474182}" type="datetimeFigureOut">
              <a:rPr lang="en-US" smtClean="0"/>
              <a:pPr>
                <a:defRPr/>
              </a:pPr>
              <a:t>5/15/2018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a:defRPr/>
            </a:pPr>
            <a:fld id="{96632751-5C2A-401C-BDBA-99FF2A1D70C6}" type="slidenum">
              <a:rPr lang="en-US" smtClean="0"/>
              <a:pPr>
                <a:defRPr/>
              </a:pPr>
              <a:t>‹#›</a:t>
            </a:fld>
            <a:endParaRPr lang="en-US"/>
          </a:p>
        </p:txBody>
      </p:sp>
    </p:spTree>
    <p:extLst>
      <p:ext uri="{BB962C8B-B14F-4D97-AF65-F5344CB8AC3E}">
        <p14:creationId xmlns:p14="http://schemas.microsoft.com/office/powerpoint/2010/main" val="3854393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B79B7443-4CD8-479A-9DC7-F38F5F23D9D7}" type="datetimeFigureOut">
              <a:rPr lang="en-US" smtClean="0"/>
              <a:pPr>
                <a:defRPr/>
              </a:pPr>
              <a:t>5/15/2018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a:defRPr/>
            </a:pPr>
            <a:fld id="{7AF3E30F-4ECD-4B78-9B22-51DC460D54C5}" type="slidenum">
              <a:rPr lang="en-US" smtClean="0"/>
              <a:pPr>
                <a:defRPr/>
              </a:pPr>
              <a:t>‹#›</a:t>
            </a:fld>
            <a:endParaRPr lang="en-US"/>
          </a:p>
        </p:txBody>
      </p:sp>
    </p:spTree>
    <p:extLst>
      <p:ext uri="{BB962C8B-B14F-4D97-AF65-F5344CB8AC3E}">
        <p14:creationId xmlns:p14="http://schemas.microsoft.com/office/powerpoint/2010/main" val="742233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362794-08D4-4F90-8FD0-DFDF823B9533}" type="datetimeFigureOut">
              <a:rPr lang="en-US" smtClean="0"/>
              <a:pPr>
                <a:defRPr/>
              </a:pPr>
              <a:t>5/15/2018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a:defRPr/>
            </a:pPr>
            <a:fld id="{C572A7CC-1BE1-48E5-8888-89FAB379332C}" type="slidenum">
              <a:rPr lang="en-US" smtClean="0"/>
              <a:pPr>
                <a:defRPr/>
              </a:pPr>
              <a:t>‹#›</a:t>
            </a:fld>
            <a:endParaRPr lang="en-US"/>
          </a:p>
        </p:txBody>
      </p:sp>
    </p:spTree>
    <p:extLst>
      <p:ext uri="{BB962C8B-B14F-4D97-AF65-F5344CB8AC3E}">
        <p14:creationId xmlns:p14="http://schemas.microsoft.com/office/powerpoint/2010/main" val="1236640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573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31282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a:defRPr/>
            </a:pPr>
            <a:fld id="{24DF4640-3170-44C6-AD12-6A0C3289B29D}" type="slidenum">
              <a:rPr lang="en-US"/>
              <a:pPr>
                <a:defRPr/>
              </a:pPr>
              <a:t>‹#›</a:t>
            </a:fld>
            <a:endParaRPr lang="en-US" dirty="0"/>
          </a:p>
        </p:txBody>
      </p:sp>
    </p:spTree>
    <p:extLst>
      <p:ext uri="{BB962C8B-B14F-4D97-AF65-F5344CB8AC3E}">
        <p14:creationId xmlns:p14="http://schemas.microsoft.com/office/powerpoint/2010/main" val="2089684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3400" y="5791200"/>
            <a:ext cx="990600" cy="989013"/>
          </a:xfrm>
          <a:prstGeom prst="rect">
            <a:avLst/>
          </a:prstGeom>
          <a:effectLst>
            <a:outerShdw blurRad="304800" dist="76200" dir="10800000" algn="ctr" rotWithShape="0">
              <a:schemeClr val="tx1">
                <a:alpha val="59000"/>
              </a:schemeClr>
            </a:outerShdw>
          </a:effectLst>
        </p:spPr>
      </p:pic>
      <p:sp>
        <p:nvSpPr>
          <p:cNvPr id="3" name="Slide Number Placeholder 5"/>
          <p:cNvSpPr>
            <a:spLocks noGrp="1"/>
          </p:cNvSpPr>
          <p:nvPr>
            <p:ph type="sldNum" sz="quarter" idx="10"/>
          </p:nvPr>
        </p:nvSpPr>
        <p:spPr>
          <a:xfrm>
            <a:off x="76200" y="6408738"/>
            <a:ext cx="2133600" cy="365125"/>
          </a:xfrm>
          <a:prstGeom prst="rect">
            <a:avLst/>
          </a:prstGeom>
        </p:spPr>
        <p:txBody>
          <a:bodyPr/>
          <a:lstStyle>
            <a:lvl1pPr>
              <a:defRPr>
                <a:solidFill>
                  <a:schemeClr val="tx1">
                    <a:lumMod val="50000"/>
                    <a:lumOff val="50000"/>
                  </a:schemeClr>
                </a:solidFill>
              </a:defRPr>
            </a:lvl1pPr>
          </a:lstStyle>
          <a:p>
            <a:pPr>
              <a:defRPr/>
            </a:pPr>
            <a:fld id="{E09309FA-AD56-452C-845B-7A2302454819}" type="slidenum">
              <a:rPr lang="en-US"/>
              <a:pPr>
                <a:defRPr/>
              </a:pPr>
              <a:t>‹#›</a:t>
            </a:fld>
            <a:endParaRPr lang="en-US" dirty="0"/>
          </a:p>
        </p:txBody>
      </p:sp>
    </p:spTree>
    <p:extLst>
      <p:ext uri="{BB962C8B-B14F-4D97-AF65-F5344CB8AC3E}">
        <p14:creationId xmlns:p14="http://schemas.microsoft.com/office/powerpoint/2010/main" val="2553525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8619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31C9105-BD24-4E45-BDC7-5F266D994237}" type="datetimeFigureOut">
              <a:rPr lang="en-US"/>
              <a:pPr>
                <a:defRPr/>
              </a:pPr>
              <a:t>5/15/2018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8ACF462-06AB-4729-B430-B5243C6AEF08}" type="slidenum">
              <a:rPr lang="en-US"/>
              <a:pPr>
                <a:defRPr/>
              </a:pPr>
              <a:t>‹#›</a:t>
            </a:fld>
            <a:endParaRPr lang="en-US"/>
          </a:p>
        </p:txBody>
      </p:sp>
    </p:spTree>
    <p:extLst>
      <p:ext uri="{BB962C8B-B14F-4D97-AF65-F5344CB8AC3E}">
        <p14:creationId xmlns:p14="http://schemas.microsoft.com/office/powerpoint/2010/main" val="10293106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1CDB8A2-CA5C-49D8-A0F2-04CBA9DA4EF2}" type="datetimeFigureOut">
              <a:rPr lang="en-US"/>
              <a:pPr>
                <a:defRPr/>
              </a:pPr>
              <a:t>5/15/2018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D8712BE-2751-4354-B8A1-8E2784624BEE}" type="slidenum">
              <a:rPr lang="en-US"/>
              <a:pPr>
                <a:defRPr/>
              </a:pPr>
              <a:t>‹#›</a:t>
            </a:fld>
            <a:endParaRPr lang="en-US"/>
          </a:p>
        </p:txBody>
      </p:sp>
    </p:spTree>
    <p:extLst>
      <p:ext uri="{BB962C8B-B14F-4D97-AF65-F5344CB8AC3E}">
        <p14:creationId xmlns:p14="http://schemas.microsoft.com/office/powerpoint/2010/main" val="24141433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5D03731-EA1C-4C75-AB27-86FB5118E4BF}" type="datetimeFigureOut">
              <a:rPr lang="en-US"/>
              <a:pPr>
                <a:defRPr/>
              </a:pPr>
              <a:t>5/15/2018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8314BC9-939C-42A6-8D8A-EC5F7DB0ABBC}" type="slidenum">
              <a:rPr lang="en-US"/>
              <a:pPr>
                <a:defRPr/>
              </a:pPr>
              <a:t>‹#›</a:t>
            </a:fld>
            <a:endParaRPr lang="en-US"/>
          </a:p>
        </p:txBody>
      </p:sp>
    </p:spTree>
    <p:extLst>
      <p:ext uri="{BB962C8B-B14F-4D97-AF65-F5344CB8AC3E}">
        <p14:creationId xmlns:p14="http://schemas.microsoft.com/office/powerpoint/2010/main" val="402451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a:defRPr/>
            </a:pPr>
            <a:fld id="{DFEE396A-BCC9-429A-B2FC-A12C20D65E1E}" type="slidenum">
              <a:rPr lang="en-US"/>
              <a:pPr>
                <a:defRPr/>
              </a:pPr>
              <a:t>‹#›</a:t>
            </a:fld>
            <a:endParaRPr lang="en-US" dirty="0"/>
          </a:p>
        </p:txBody>
      </p:sp>
    </p:spTree>
    <p:extLst>
      <p:ext uri="{BB962C8B-B14F-4D97-AF65-F5344CB8AC3E}">
        <p14:creationId xmlns:p14="http://schemas.microsoft.com/office/powerpoint/2010/main" val="38543933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6F25656C-471A-42D4-807E-449FC28FDB95}" type="datetimeFigureOut">
              <a:rPr lang="en-US"/>
              <a:pPr>
                <a:defRPr/>
              </a:pPr>
              <a:t>5/15/2018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5145849-077E-4A89-B881-7CB6A5EFE1B9}" type="slidenum">
              <a:rPr lang="en-US"/>
              <a:pPr>
                <a:defRPr/>
              </a:pPr>
              <a:t>‹#›</a:t>
            </a:fld>
            <a:endParaRPr lang="en-US"/>
          </a:p>
        </p:txBody>
      </p:sp>
    </p:spTree>
    <p:extLst>
      <p:ext uri="{BB962C8B-B14F-4D97-AF65-F5344CB8AC3E}">
        <p14:creationId xmlns:p14="http://schemas.microsoft.com/office/powerpoint/2010/main" val="3459053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1748A0B7-5D94-4C7A-8C41-7C3A2D9765F3}" type="datetimeFigureOut">
              <a:rPr lang="en-US"/>
              <a:pPr>
                <a:defRPr/>
              </a:pPr>
              <a:t>5/15/2018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B74A5C4-5FF0-4D13-B5A6-256D5E43E5F3}" type="slidenum">
              <a:rPr lang="en-US"/>
              <a:pPr>
                <a:defRPr/>
              </a:pPr>
              <a:t>‹#›</a:t>
            </a:fld>
            <a:endParaRPr lang="en-US"/>
          </a:p>
        </p:txBody>
      </p:sp>
    </p:spTree>
    <p:extLst>
      <p:ext uri="{BB962C8B-B14F-4D97-AF65-F5344CB8AC3E}">
        <p14:creationId xmlns:p14="http://schemas.microsoft.com/office/powerpoint/2010/main" val="35154176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73F5F540-3922-4883-A133-BE61FC3FF88E}" type="datetimeFigureOut">
              <a:rPr lang="en-US"/>
              <a:pPr>
                <a:defRPr/>
              </a:pPr>
              <a:t>5/15/2018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51C5446-B20E-4E48-9B77-1C92F8A5EDC3}" type="slidenum">
              <a:rPr lang="en-US"/>
              <a:pPr>
                <a:defRPr/>
              </a:pPr>
              <a:t>‹#›</a:t>
            </a:fld>
            <a:endParaRPr lang="en-US"/>
          </a:p>
        </p:txBody>
      </p:sp>
    </p:spTree>
    <p:extLst>
      <p:ext uri="{BB962C8B-B14F-4D97-AF65-F5344CB8AC3E}">
        <p14:creationId xmlns:p14="http://schemas.microsoft.com/office/powerpoint/2010/main" val="432352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7E3BC95D-3E51-4296-8977-C220E3474182}" type="datetimeFigureOut">
              <a:rPr lang="en-US"/>
              <a:pPr>
                <a:defRPr/>
              </a:pPr>
              <a:t>5/15/2018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6632751-5C2A-401C-BDBA-99FF2A1D70C6}" type="slidenum">
              <a:rPr lang="en-US"/>
              <a:pPr>
                <a:defRPr/>
              </a:pPr>
              <a:t>‹#›</a:t>
            </a:fld>
            <a:endParaRPr lang="en-US"/>
          </a:p>
        </p:txBody>
      </p:sp>
    </p:spTree>
    <p:extLst>
      <p:ext uri="{BB962C8B-B14F-4D97-AF65-F5344CB8AC3E}">
        <p14:creationId xmlns:p14="http://schemas.microsoft.com/office/powerpoint/2010/main" val="30215987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B79B7443-4CD8-479A-9DC7-F38F5F23D9D7}" type="datetimeFigureOut">
              <a:rPr lang="en-US"/>
              <a:pPr>
                <a:defRPr/>
              </a:pPr>
              <a:t>5/15/2018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AF3E30F-4ECD-4B78-9B22-51DC460D54C5}" type="slidenum">
              <a:rPr lang="en-US"/>
              <a:pPr>
                <a:defRPr/>
              </a:pPr>
              <a:t>‹#›</a:t>
            </a:fld>
            <a:endParaRPr lang="en-US"/>
          </a:p>
        </p:txBody>
      </p:sp>
    </p:spTree>
    <p:extLst>
      <p:ext uri="{BB962C8B-B14F-4D97-AF65-F5344CB8AC3E}">
        <p14:creationId xmlns:p14="http://schemas.microsoft.com/office/powerpoint/2010/main" val="1488784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362794-08D4-4F90-8FD0-DFDF823B9533}" type="datetimeFigureOut">
              <a:rPr lang="en-US"/>
              <a:pPr>
                <a:defRPr/>
              </a:pPr>
              <a:t>5/15/2018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72A7CC-1BE1-48E5-8888-89FAB379332C}" type="slidenum">
              <a:rPr lang="en-US"/>
              <a:pPr>
                <a:defRPr/>
              </a:pPr>
              <a:t>‹#›</a:t>
            </a:fld>
            <a:endParaRPr lang="en-US"/>
          </a:p>
        </p:txBody>
      </p:sp>
    </p:spTree>
    <p:extLst>
      <p:ext uri="{BB962C8B-B14F-4D97-AF65-F5344CB8AC3E}">
        <p14:creationId xmlns:p14="http://schemas.microsoft.com/office/powerpoint/2010/main" val="2550894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94DCBF4-D099-4D9A-BDD7-E3339D52CAD2}" type="datetimeFigureOut">
              <a:rPr lang="en-US"/>
              <a:pPr>
                <a:defRPr/>
              </a:pPr>
              <a:t>5/15/2018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2A1DAAD-385A-4215-8E9B-FE4A3F524998}" type="slidenum">
              <a:rPr lang="en-US"/>
              <a:pPr>
                <a:defRPr/>
              </a:pPr>
              <a:t>‹#›</a:t>
            </a:fld>
            <a:endParaRPr lang="en-US"/>
          </a:p>
        </p:txBody>
      </p:sp>
    </p:spTree>
    <p:extLst>
      <p:ext uri="{BB962C8B-B14F-4D97-AF65-F5344CB8AC3E}">
        <p14:creationId xmlns:p14="http://schemas.microsoft.com/office/powerpoint/2010/main" val="3574821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693408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726384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15403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a:defRPr/>
            </a:pPr>
            <a:fld id="{E9EE8526-B47E-47E5-AC42-92F4770B0B96}" type="slidenum">
              <a:rPr lang="en-US"/>
              <a:pPr>
                <a:defRPr/>
              </a:pPr>
              <a:t>‹#›</a:t>
            </a:fld>
            <a:endParaRPr lang="en-US" dirty="0"/>
          </a:p>
        </p:txBody>
      </p:sp>
    </p:spTree>
    <p:extLst>
      <p:ext uri="{BB962C8B-B14F-4D97-AF65-F5344CB8AC3E}">
        <p14:creationId xmlns:p14="http://schemas.microsoft.com/office/powerpoint/2010/main" val="7422331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123602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5/15/2018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23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a:defRPr/>
            </a:pPr>
            <a:fld id="{1CD8B4A1-4016-462B-9975-FA5D81F6A04A}" type="slidenum">
              <a:rPr lang="en-US"/>
              <a:pPr>
                <a:defRPr/>
              </a:pPr>
              <a:t>‹#›</a:t>
            </a:fld>
            <a:endParaRPr lang="en-US" dirty="0"/>
          </a:p>
        </p:txBody>
      </p:sp>
    </p:spTree>
    <p:extLst>
      <p:ext uri="{BB962C8B-B14F-4D97-AF65-F5344CB8AC3E}">
        <p14:creationId xmlns:p14="http://schemas.microsoft.com/office/powerpoint/2010/main" val="123664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image" Target="../media/image1.pn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4.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79.xml"/><Relationship Id="rId7" Type="http://schemas.openxmlformats.org/officeDocument/2006/relationships/image" Target="../media/image4.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5.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4F81BD"/>
            </a:gs>
            <a:gs pos="50000">
              <a:srgbClr val="C2D1ED"/>
            </a:gs>
            <a:gs pos="100000">
              <a:srgbClr val="E1E8F5"/>
            </a:gs>
          </a:gsLst>
          <a:lin ang="5400000"/>
        </a:gra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0" y="0"/>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8" r:id="rId1"/>
    <p:sldLayoutId id="2147483783" r:id="rId2"/>
    <p:sldLayoutId id="2147483784" r:id="rId3"/>
    <p:sldLayoutId id="2147483789" r:id="rId4"/>
    <p:sldLayoutId id="2147483790" r:id="rId5"/>
    <p:sldLayoutId id="2147483791" r:id="rId6"/>
    <p:sldLayoutId id="2147483792" r:id="rId7"/>
    <p:sldLayoutId id="2147483793" r:id="rId8"/>
    <p:sldLayoutId id="2147483794" r:id="rId9"/>
    <p:sldLayoutId id="2147483785" r:id="rId10"/>
    <p:sldLayoutId id="2147483786" r:id="rId11"/>
    <p:sldLayoutId id="2147483805"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4F81BD"/>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7"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4F81BD"/>
            </a:gs>
            <a:gs pos="50000">
              <a:srgbClr val="C2D1ED"/>
            </a:gs>
            <a:gs pos="100000">
              <a:srgbClr val="E1E8F5"/>
            </a:gs>
          </a:gsLst>
          <a:lin ang="5400000"/>
        </a:gra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4F81BD"/>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22120" y="742187"/>
            <a:ext cx="5542787" cy="5327904"/>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0"/>
            <a:ext cx="9144000" cy="82143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722501" y="985265"/>
            <a:ext cx="5698997" cy="779144"/>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5/15/2018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4197236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89353" y="1219200"/>
            <a:ext cx="7924800" cy="1038225"/>
          </a:xfrm>
          <a:prstGeom prst="rect">
            <a:avLst/>
          </a:prstGeom>
        </p:spPr>
        <p:txBody>
          <a:bodyPr>
            <a:normAutofit lnSpcReduction="1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Department of Defense Combating Trafficking in Persons</a:t>
            </a:r>
            <a:endParaRPr lang="en-US" sz="3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691" y="2257425"/>
            <a:ext cx="2524125"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txBox="1">
            <a:spLocks/>
          </p:cNvSpPr>
          <p:nvPr/>
        </p:nvSpPr>
        <p:spPr>
          <a:xfrm>
            <a:off x="1447800" y="4724400"/>
            <a:ext cx="6400800" cy="1752600"/>
          </a:xfrm>
          <a:prstGeom prst="rect">
            <a:avLst/>
          </a:prstGeom>
        </p:spPr>
        <p:txBody>
          <a:bodyPr>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2800" dirty="0" smtClean="0"/>
              <a:t>General Awareness </a:t>
            </a:r>
          </a:p>
          <a:p>
            <a:pPr marL="0" indent="0" algn="ctr">
              <a:spcBef>
                <a:spcPts val="0"/>
              </a:spcBef>
              <a:buNone/>
            </a:pPr>
            <a:r>
              <a:rPr lang="en-US" sz="2800" dirty="0" smtClean="0"/>
              <a:t>Training Presentation</a:t>
            </a:r>
          </a:p>
          <a:p>
            <a:pPr marL="0" indent="0" algn="ctr">
              <a:spcBef>
                <a:spcPts val="0"/>
              </a:spcBef>
              <a:buNone/>
            </a:pPr>
            <a:r>
              <a:rPr lang="en-US" sz="2800" dirty="0" smtClean="0"/>
              <a:t>2016</a:t>
            </a:r>
            <a:endParaRPr lang="en-US" sz="2800" dirty="0"/>
          </a:p>
        </p:txBody>
      </p:sp>
    </p:spTree>
    <p:extLst>
      <p:ext uri="{BB962C8B-B14F-4D97-AF65-F5344CB8AC3E}">
        <p14:creationId xmlns:p14="http://schemas.microsoft.com/office/powerpoint/2010/main" val="1855591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914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Child Soldiering</a:t>
            </a:r>
            <a:endParaRPr lang="en-US" dirty="0"/>
          </a:p>
        </p:txBody>
      </p:sp>
      <p:sp>
        <p:nvSpPr>
          <p:cNvPr id="4" name="Text Placeholder 3"/>
          <p:cNvSpPr txBox="1">
            <a:spLocks/>
          </p:cNvSpPr>
          <p:nvPr/>
        </p:nvSpPr>
        <p:spPr>
          <a:xfrm>
            <a:off x="381000" y="1871870"/>
            <a:ext cx="4114800" cy="47244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t>As defined by the Trafficking Victims Protection Reauthorization Act of 2008 (22 U.S.C. § 2370c), the term child soldier means—(i) any person under 18 years of age who takes a direct part in hostilities as a member of governmental armed forces; (ii) any person under 18 years of age who has been compulsorily recruited into governmental armed forces; (iii) any person under 15 years of age who has been voluntarily recruited into governmental armed forces; or (iv) any person under 18 years of age who has been recruited or used in hostilities by armed forces distinct from the armed forces of a state.</a:t>
            </a:r>
            <a:endParaRPr lang="en-US" sz="1100" dirty="0" smtClean="0"/>
          </a:p>
          <a:p>
            <a:r>
              <a:rPr lang="en-US" sz="1500" dirty="0" smtClean="0"/>
              <a:t>In some circumstances in the United States Department of Defense, parental consent allows for an individual to be voluntarily recruited into the military when under 18 years of age.</a:t>
            </a:r>
            <a:endParaRPr lang="en-US" sz="1500" dirty="0"/>
          </a:p>
        </p:txBody>
      </p:sp>
      <p:sp>
        <p:nvSpPr>
          <p:cNvPr id="6"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10</a:t>
            </a:fld>
            <a:endParaRPr lang="en-US" sz="2000" dirty="0">
              <a:latin typeface="+mn-lt"/>
            </a:endParaRPr>
          </a:p>
        </p:txBody>
      </p:sp>
      <p:sp>
        <p:nvSpPr>
          <p:cNvPr id="11" name="Text Placeholder 3"/>
          <p:cNvSpPr txBox="1">
            <a:spLocks/>
          </p:cNvSpPr>
          <p:nvPr/>
        </p:nvSpPr>
        <p:spPr>
          <a:xfrm>
            <a:off x="4631635" y="1871870"/>
            <a:ext cx="4114800" cy="47244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dirty="0" smtClean="0"/>
              <a:t>Example:  </a:t>
            </a:r>
            <a:r>
              <a:rPr lang="en-US" sz="1400" dirty="0" smtClean="0"/>
              <a:t>In </a:t>
            </a:r>
            <a:r>
              <a:rPr lang="en-US" sz="1400" dirty="0"/>
              <a:t>2012, </a:t>
            </a:r>
            <a:r>
              <a:rPr lang="en-US" sz="1400" dirty="0" smtClean="0"/>
              <a:t>armed terrorist groups in Afghanistan reportedly recruited and used 47 </a:t>
            </a:r>
            <a:r>
              <a:rPr lang="en-US" sz="1400" dirty="0"/>
              <a:t>children </a:t>
            </a:r>
            <a:r>
              <a:rPr lang="en-US" sz="1400" dirty="0" smtClean="0"/>
              <a:t>as </a:t>
            </a:r>
            <a:r>
              <a:rPr lang="en-US" sz="1400" dirty="0"/>
              <a:t>child </a:t>
            </a:r>
            <a:r>
              <a:rPr lang="en-US" sz="1400" dirty="0" smtClean="0"/>
              <a:t>soldiers. They used most of the children to </a:t>
            </a:r>
            <a:r>
              <a:rPr lang="en-US" sz="1400" dirty="0"/>
              <a:t>manufacture and plant improvised explosive devices and to transport provisions. </a:t>
            </a:r>
            <a:r>
              <a:rPr lang="en-US" sz="1400" dirty="0" smtClean="0"/>
              <a:t>They used at least 10 to </a:t>
            </a:r>
            <a:r>
              <a:rPr lang="en-US" sz="1400" dirty="0"/>
              <a:t>conduct suicide attacks. During the same year, a 16-year-old boy </a:t>
            </a:r>
            <a:r>
              <a:rPr lang="en-US" sz="1400" dirty="0" smtClean="0"/>
              <a:t>killed  himself while </a:t>
            </a:r>
            <a:r>
              <a:rPr lang="en-US" sz="1400" dirty="0"/>
              <a:t>conducting a suicide attack at the entrance to the International Security Assistance Force (ISAF) headquarters in Kabul, Afghanistan. During the attack, seven children were killed and two others injured.</a:t>
            </a:r>
          </a:p>
        </p:txBody>
      </p:sp>
      <p:pic>
        <p:nvPicPr>
          <p:cNvPr id="8" name="Picture 7"/>
          <p:cNvPicPr/>
          <p:nvPr/>
        </p:nvPicPr>
        <p:blipFill rotWithShape="1">
          <a:blip r:embed="rId3">
            <a:extLst>
              <a:ext uri="{28A0092B-C50C-407E-A947-70E740481C1C}">
                <a14:useLocalDpi xmlns:a14="http://schemas.microsoft.com/office/drawing/2010/main" val="0"/>
              </a:ext>
            </a:extLst>
          </a:blip>
          <a:srcRect l="51583" t="22700" r="2806" b="2454"/>
          <a:stretch/>
        </p:blipFill>
        <p:spPr bwMode="auto">
          <a:xfrm>
            <a:off x="4696463" y="4343400"/>
            <a:ext cx="2390137" cy="21004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8968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5735" y="1143000"/>
            <a:ext cx="8229600" cy="1143000"/>
          </a:xfrm>
          <a:prstGeom prst="rect">
            <a:avLst/>
          </a:prstGeom>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t>Who is Involved in TIP?</a:t>
            </a:r>
            <a:endParaRPr lang="en-US" sz="3600" dirty="0"/>
          </a:p>
        </p:txBody>
      </p:sp>
      <p:sp>
        <p:nvSpPr>
          <p:cNvPr id="4" name="Content Placeholder 2"/>
          <p:cNvSpPr txBox="1">
            <a:spLocks/>
          </p:cNvSpPr>
          <p:nvPr/>
        </p:nvSpPr>
        <p:spPr>
          <a:xfrm>
            <a:off x="656968" y="1981200"/>
            <a:ext cx="4448432" cy="4114800"/>
          </a:xfrm>
          <a:prstGeom prst="rect">
            <a:avLst/>
          </a:prstGeom>
        </p:spPr>
        <p:txBody>
          <a:bodyPr>
            <a:normAutofit fontScale="700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en-US" u="sng" dirty="0" smtClean="0"/>
              <a:t>Victim Profiles</a:t>
            </a:r>
            <a:endParaRPr lang="en-US" dirty="0" smtClean="0"/>
          </a:p>
          <a:p>
            <a:pPr marL="0" indent="0">
              <a:buFont typeface="Arial" charset="0"/>
              <a:buNone/>
            </a:pPr>
            <a:r>
              <a:rPr lang="en-US" dirty="0" smtClean="0"/>
              <a:t>Trafficking in persons is caused when someone’s vulnerability is exploited.</a:t>
            </a:r>
          </a:p>
          <a:p>
            <a:pPr marL="0" indent="0" algn="ctr">
              <a:buFont typeface="Arial" charset="0"/>
              <a:buNone/>
            </a:pPr>
            <a:endParaRPr lang="en-US" sz="1900" dirty="0" smtClean="0"/>
          </a:p>
          <a:p>
            <a:pPr marL="0" indent="0" algn="ctr">
              <a:buFont typeface="Arial" charset="0"/>
              <a:buNone/>
            </a:pPr>
            <a:r>
              <a:rPr lang="en-US" u="sng" dirty="0" smtClean="0"/>
              <a:t>Victims can be:</a:t>
            </a:r>
          </a:p>
          <a:p>
            <a:pPr>
              <a:buFont typeface="Arial" panose="020B0604020202020204" pitchFamily="34" charset="0"/>
              <a:buChar char="•"/>
            </a:pPr>
            <a:r>
              <a:rPr lang="en-US" dirty="0" smtClean="0"/>
              <a:t>Any gender, age, race, nationality, social status, economic or immigration status</a:t>
            </a:r>
          </a:p>
          <a:p>
            <a:pPr>
              <a:buFont typeface="Arial" panose="020B0604020202020204" pitchFamily="34" charset="0"/>
              <a:buChar char="•"/>
            </a:pPr>
            <a:r>
              <a:rPr lang="en-US" dirty="0" smtClean="0"/>
              <a:t>Man or woman</a:t>
            </a:r>
          </a:p>
          <a:p>
            <a:pPr>
              <a:buFont typeface="Arial" panose="020B0604020202020204" pitchFamily="34" charset="0"/>
              <a:buChar char="•"/>
            </a:pPr>
            <a:r>
              <a:rPr lang="en-US" dirty="0" smtClean="0"/>
              <a:t>Adult or child</a:t>
            </a:r>
          </a:p>
          <a:p>
            <a:pPr>
              <a:buFont typeface="Arial" panose="020B0604020202020204" pitchFamily="34" charset="0"/>
              <a:buChar char="•"/>
            </a:pPr>
            <a:r>
              <a:rPr lang="en-US" dirty="0" smtClean="0"/>
              <a:t>Foreign national or United States citizen</a:t>
            </a:r>
          </a:p>
          <a:p>
            <a:pPr algn="ctr">
              <a:buFontTx/>
              <a:buChar char="-"/>
            </a:pPr>
            <a:endParaRPr lang="en-US" dirty="0"/>
          </a:p>
        </p:txBody>
      </p:sp>
      <p:sp>
        <p:nvSpPr>
          <p:cNvPr id="5"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11</a:t>
            </a:fld>
            <a:endParaRPr lang="en-US" sz="2000" dirty="0">
              <a:latin typeface="+mn-lt"/>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384" y="2057401"/>
            <a:ext cx="1987994"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1154" y="2057400"/>
            <a:ext cx="167640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14560" t="30210"/>
          <a:stretch/>
        </p:blipFill>
        <p:spPr bwMode="auto">
          <a:xfrm>
            <a:off x="5299382" y="4190999"/>
            <a:ext cx="1987996" cy="197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1154" y="4191000"/>
            <a:ext cx="1693246" cy="197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909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12</a:t>
            </a:fld>
            <a:endParaRPr lang="en-US" sz="2000" dirty="0">
              <a:latin typeface="+mn-lt"/>
            </a:endParaRPr>
          </a:p>
        </p:txBody>
      </p:sp>
      <p:sp>
        <p:nvSpPr>
          <p:cNvPr id="4" name="Title 1"/>
          <p:cNvSpPr txBox="1">
            <a:spLocks/>
          </p:cNvSpPr>
          <p:nvPr/>
        </p:nvSpPr>
        <p:spPr>
          <a:xfrm>
            <a:off x="457200" y="1219200"/>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smtClean="0">
                <a:latin typeface="+mn-lt"/>
              </a:rPr>
              <a:t>Potential Indicators</a:t>
            </a:r>
            <a:endParaRPr lang="en-US" sz="4000" dirty="0">
              <a:latin typeface="+mn-lt"/>
            </a:endParaRPr>
          </a:p>
        </p:txBody>
      </p:sp>
      <p:sp>
        <p:nvSpPr>
          <p:cNvPr id="5" name="Rectangle 3"/>
          <p:cNvSpPr txBox="1">
            <a:spLocks noChangeArrowheads="1"/>
          </p:cNvSpPr>
          <p:nvPr/>
        </p:nvSpPr>
        <p:spPr bwMode="auto">
          <a:xfrm>
            <a:off x="266700" y="2057400"/>
            <a:ext cx="6362700" cy="441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Signs of physical abuse, physical restraint, confinement</a:t>
            </a:r>
          </a:p>
          <a:p>
            <a:r>
              <a:rPr lang="en-US" sz="1600" dirty="0" smtClean="0"/>
              <a:t>Signs of emotional or verbal abuse, fear, anxiety, submissive behaviors, or nervousness</a:t>
            </a:r>
          </a:p>
          <a:p>
            <a:r>
              <a:rPr lang="en-US" sz="1600" dirty="0" smtClean="0"/>
              <a:t>Legal documents, money, personal possessions held by another person</a:t>
            </a:r>
          </a:p>
          <a:p>
            <a:r>
              <a:rPr lang="en-US" sz="1600" dirty="0" smtClean="0"/>
              <a:t>No freedom of movement and/or constantly monitored by the employer/exploiter</a:t>
            </a:r>
          </a:p>
          <a:p>
            <a:r>
              <a:rPr lang="en-US" sz="1600" dirty="0" smtClean="0"/>
              <a:t>Restricted, mediated, or controlled communications</a:t>
            </a:r>
          </a:p>
          <a:p>
            <a:r>
              <a:rPr lang="en-US" sz="1600" dirty="0" smtClean="0"/>
              <a:t>Children under the age of 18 engaging in commercial sex acts</a:t>
            </a:r>
          </a:p>
          <a:p>
            <a:r>
              <a:rPr lang="en-US" sz="1600" dirty="0" smtClean="0"/>
              <a:t>Required to meet a daily or nightly quota through sex acts</a:t>
            </a:r>
          </a:p>
          <a:p>
            <a:r>
              <a:rPr lang="en-US" sz="1600" dirty="0" smtClean="0"/>
              <a:t>Unpaid, paid very little, or only earn money through tips</a:t>
            </a:r>
          </a:p>
          <a:p>
            <a:r>
              <a:rPr lang="en-US" sz="1600" dirty="0" smtClean="0"/>
              <a:t>No permitted work breaks or days off and working long hours</a:t>
            </a:r>
          </a:p>
          <a:p>
            <a:r>
              <a:rPr lang="en-US" sz="1600" dirty="0" smtClean="0"/>
              <a:t>Dependent on controller/employer for necessities, food, housing, etc.</a:t>
            </a:r>
          </a:p>
          <a:p>
            <a:r>
              <a:rPr lang="en-US" sz="1600" dirty="0" smtClean="0"/>
              <a:t>No knowledge about their work contract and their basic human rights</a:t>
            </a:r>
          </a:p>
          <a:p>
            <a:r>
              <a:rPr lang="en-US" sz="1600" dirty="0" smtClean="0"/>
              <a:t>Living and/or working in unsafe and unsanitary conditions</a:t>
            </a:r>
          </a:p>
          <a:p>
            <a:endParaRPr lang="en-US" sz="1600"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057400"/>
            <a:ext cx="2438400" cy="305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2860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457200" y="990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Appropriate Action</a:t>
            </a:r>
            <a:endParaRPr lang="en-US" sz="3200" dirty="0"/>
          </a:p>
        </p:txBody>
      </p:sp>
      <p:sp>
        <p:nvSpPr>
          <p:cNvPr id="4" name="Content Placeholder 2"/>
          <p:cNvSpPr txBox="1">
            <a:spLocks/>
          </p:cNvSpPr>
          <p:nvPr/>
        </p:nvSpPr>
        <p:spPr>
          <a:xfrm>
            <a:off x="302741" y="2057400"/>
            <a:ext cx="8458200" cy="4267200"/>
          </a:xfrm>
          <a:prstGeom prst="rect">
            <a:avLst/>
          </a:prstGeom>
        </p:spPr>
        <p:txBody>
          <a:bodyPr>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2000" b="1" i="1" dirty="0" smtClean="0"/>
              <a:t>If you detect a trafficking in persons situation, do not get directly involved. Report the situation to the appropriate authority.</a:t>
            </a:r>
          </a:p>
          <a:p>
            <a:pPr marL="0" indent="0">
              <a:spcBef>
                <a:spcPts val="0"/>
              </a:spcBef>
              <a:buNone/>
            </a:pPr>
            <a:endParaRPr lang="en-US" sz="800" b="1" i="1" dirty="0" smtClean="0"/>
          </a:p>
          <a:p>
            <a:pPr lvl="1">
              <a:spcBef>
                <a:spcPts val="0"/>
              </a:spcBef>
            </a:pPr>
            <a:r>
              <a:rPr lang="en-US" sz="1800" dirty="0"/>
              <a:t>C</a:t>
            </a:r>
            <a:r>
              <a:rPr lang="en-US" sz="1800" dirty="0" smtClean="0"/>
              <a:t>hain </a:t>
            </a:r>
            <a:r>
              <a:rPr lang="en-US" sz="1800" dirty="0"/>
              <a:t>of </a:t>
            </a:r>
            <a:r>
              <a:rPr lang="en-US" sz="1800" dirty="0" smtClean="0"/>
              <a:t>command</a:t>
            </a:r>
          </a:p>
          <a:p>
            <a:pPr marL="457200" lvl="1" indent="0">
              <a:spcBef>
                <a:spcPts val="0"/>
              </a:spcBef>
              <a:buNone/>
            </a:pPr>
            <a:endParaRPr lang="en-US" sz="800" dirty="0"/>
          </a:p>
          <a:p>
            <a:pPr lvl="1">
              <a:spcBef>
                <a:spcPts val="0"/>
              </a:spcBef>
            </a:pPr>
            <a:r>
              <a:rPr lang="en-US" sz="1800" dirty="0" smtClean="0"/>
              <a:t>Department </a:t>
            </a:r>
            <a:r>
              <a:rPr lang="en-US" sz="1800" dirty="0"/>
              <a:t>of Defense Inspector General (IG) Hotline </a:t>
            </a:r>
            <a:r>
              <a:rPr lang="en-US" sz="1800" dirty="0" smtClean="0"/>
              <a:t>(</a:t>
            </a:r>
            <a:r>
              <a:rPr lang="en-US" sz="1800" dirty="0"/>
              <a:t>1-800-424-9098, http://www.dodig.mil/hotline/) </a:t>
            </a:r>
            <a:endParaRPr lang="en-US" sz="1800" dirty="0" smtClean="0"/>
          </a:p>
          <a:p>
            <a:pPr marL="457200" lvl="1" indent="0">
              <a:spcBef>
                <a:spcPts val="0"/>
              </a:spcBef>
              <a:buNone/>
            </a:pPr>
            <a:endParaRPr lang="en-US" sz="900" dirty="0" smtClean="0"/>
          </a:p>
          <a:p>
            <a:pPr lvl="2">
              <a:spcBef>
                <a:spcPts val="0"/>
              </a:spcBef>
            </a:pPr>
            <a:r>
              <a:rPr lang="en-US" sz="1600" dirty="0" smtClean="0"/>
              <a:t>The Hotline provides </a:t>
            </a:r>
            <a:r>
              <a:rPr lang="en-US" sz="1600" dirty="0"/>
              <a:t>a confidential avenue for any individual to report allegations of wrongdoing that fall under the purview of the Department of Defense, including trafficking in persons</a:t>
            </a:r>
            <a:r>
              <a:rPr lang="en-US" sz="1600" dirty="0" smtClean="0"/>
              <a:t>.</a:t>
            </a:r>
            <a:endParaRPr lang="en-US" sz="1600" dirty="0"/>
          </a:p>
        </p:txBody>
      </p:sp>
      <p:sp>
        <p:nvSpPr>
          <p:cNvPr id="5"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13</a:t>
            </a:fld>
            <a:endParaRPr lang="en-US" sz="2000" dirty="0">
              <a:latin typeface="+mn-lt"/>
            </a:endParaRPr>
          </a:p>
        </p:txBody>
      </p:sp>
    </p:spTree>
    <p:extLst>
      <p:ext uri="{BB962C8B-B14F-4D97-AF65-F5344CB8AC3E}">
        <p14:creationId xmlns:p14="http://schemas.microsoft.com/office/powerpoint/2010/main" val="2384762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14</a:t>
            </a:fld>
            <a:endParaRPr lang="en-US" sz="2000" dirty="0">
              <a:latin typeface="+mn-lt"/>
            </a:endParaRPr>
          </a:p>
        </p:txBody>
      </p:sp>
      <p:sp>
        <p:nvSpPr>
          <p:cNvPr id="5" name="Title 1"/>
          <p:cNvSpPr txBox="1">
            <a:spLocks/>
          </p:cNvSpPr>
          <p:nvPr/>
        </p:nvSpPr>
        <p:spPr>
          <a:xfrm>
            <a:off x="448962" y="1143000"/>
            <a:ext cx="8229600" cy="1143000"/>
          </a:xfrm>
          <a:prstGeom prst="rect">
            <a:avLst/>
          </a:prstGeom>
        </p:spPr>
        <p:txBody>
          <a:bodyPr>
            <a:normAutofit fontScale="9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latin typeface="+mn-lt"/>
              </a:rPr>
              <a:t>U.S. Government’s Zero Tolerance Policy</a:t>
            </a:r>
            <a:endParaRPr lang="en-US" dirty="0">
              <a:latin typeface="+mn-lt"/>
            </a:endParaRPr>
          </a:p>
        </p:txBody>
      </p:sp>
      <p:sp>
        <p:nvSpPr>
          <p:cNvPr id="6" name="Content Placeholder 2"/>
          <p:cNvSpPr txBox="1">
            <a:spLocks/>
          </p:cNvSpPr>
          <p:nvPr/>
        </p:nvSpPr>
        <p:spPr>
          <a:xfrm>
            <a:off x="677562" y="2321011"/>
            <a:ext cx="7772400" cy="41148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The United States initially adopted a zero tolerance policy with the signing of the National Security Presidential Directive 22 (NSPD-22) in 2002.</a:t>
            </a:r>
          </a:p>
          <a:p>
            <a:pPr>
              <a:spcBef>
                <a:spcPts val="1800"/>
              </a:spcBef>
            </a:pPr>
            <a:r>
              <a:rPr lang="en-US" sz="2000" dirty="0" smtClean="0"/>
              <a:t>DoD Instruction 2200.01, “Combating Trafficking in Persons (CTIP),” established DoD TIP policies, responsibilities, and reporting requirements for promoting the U.S. Government’s zero tolerance policy within the DoD.</a:t>
            </a:r>
            <a:endParaRPr lang="en-US" sz="2000" dirty="0"/>
          </a:p>
        </p:txBody>
      </p:sp>
    </p:spTree>
    <p:extLst>
      <p:ext uri="{BB962C8B-B14F-4D97-AF65-F5344CB8AC3E}">
        <p14:creationId xmlns:p14="http://schemas.microsoft.com/office/powerpoint/2010/main" val="523025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15</a:t>
            </a:fld>
            <a:endParaRPr lang="en-US" sz="2000" dirty="0">
              <a:latin typeface="+mn-lt"/>
            </a:endParaRPr>
          </a:p>
        </p:txBody>
      </p:sp>
      <p:sp>
        <p:nvSpPr>
          <p:cNvPr id="5" name="Title 1"/>
          <p:cNvSpPr txBox="1">
            <a:spLocks/>
          </p:cNvSpPr>
          <p:nvPr/>
        </p:nvSpPr>
        <p:spPr>
          <a:xfrm>
            <a:off x="448962" y="1143000"/>
            <a:ext cx="8229600" cy="1143000"/>
          </a:xfrm>
          <a:prstGeom prst="rect">
            <a:avLst/>
          </a:prstGeom>
        </p:spPr>
        <p:txBody>
          <a:bodyPr>
            <a:normAutofit fontScale="975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latin typeface="+mn-lt"/>
              </a:rPr>
              <a:t>Executive Order 13627</a:t>
            </a:r>
            <a:endParaRPr lang="en-US" dirty="0">
              <a:latin typeface="+mn-lt"/>
            </a:endParaRPr>
          </a:p>
        </p:txBody>
      </p:sp>
      <p:sp>
        <p:nvSpPr>
          <p:cNvPr id="6" name="Content Placeholder 2"/>
          <p:cNvSpPr txBox="1">
            <a:spLocks/>
          </p:cNvSpPr>
          <p:nvPr/>
        </p:nvSpPr>
        <p:spPr>
          <a:xfrm>
            <a:off x="677562" y="1981200"/>
            <a:ext cx="7772400" cy="41148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t>Executive Order 13627, 2012 – </a:t>
            </a:r>
            <a:r>
              <a:rPr lang="en-US" sz="2000" b="1" dirty="0" smtClean="0"/>
              <a:t>“Strengthening </a:t>
            </a:r>
            <a:r>
              <a:rPr lang="en-US" sz="2000" b="1" dirty="0"/>
              <a:t>Protections Against Trafficking in Persons in Federal Contracts</a:t>
            </a:r>
            <a:r>
              <a:rPr lang="en-US" sz="2000" b="1" dirty="0" smtClean="0"/>
              <a:t>.” </a:t>
            </a:r>
          </a:p>
          <a:p>
            <a:r>
              <a:rPr lang="en-US" sz="1800" dirty="0" smtClean="0"/>
              <a:t>Strengthens </a:t>
            </a:r>
            <a:r>
              <a:rPr lang="en-US" sz="1800" dirty="0"/>
              <a:t>the efficacy of the Government’s zero-tolerance policy on trafficking in persons by calling for stronger prohibitions on contractor engagement in human trafficking-related activities, new tailored compliance measures particularly in at-risk industries and sectors, and additional training in support of monitoring, identification, and compliance efforts.</a:t>
            </a:r>
          </a:p>
        </p:txBody>
      </p:sp>
    </p:spTree>
    <p:extLst>
      <p:ext uri="{BB962C8B-B14F-4D97-AF65-F5344CB8AC3E}">
        <p14:creationId xmlns:p14="http://schemas.microsoft.com/office/powerpoint/2010/main" val="1636863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16</a:t>
            </a:fld>
            <a:endParaRPr lang="en-US" sz="2000" dirty="0">
              <a:latin typeface="+mn-lt"/>
            </a:endParaRPr>
          </a:p>
        </p:txBody>
      </p:sp>
      <p:sp>
        <p:nvSpPr>
          <p:cNvPr id="4" name="Title 1"/>
          <p:cNvSpPr txBox="1">
            <a:spLocks/>
          </p:cNvSpPr>
          <p:nvPr/>
        </p:nvSpPr>
        <p:spPr>
          <a:xfrm>
            <a:off x="434546" y="1295400"/>
            <a:ext cx="8229600" cy="1143000"/>
          </a:xfrm>
          <a:prstGeom prst="rect">
            <a:avLst/>
          </a:prstGeom>
        </p:spPr>
        <p:txBody>
          <a:bodyPr>
            <a:normAutofit fontScale="9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National Defense Authorization Act (NDAA)</a:t>
            </a:r>
            <a:endParaRPr lang="en-US" dirty="0"/>
          </a:p>
        </p:txBody>
      </p:sp>
      <p:sp>
        <p:nvSpPr>
          <p:cNvPr id="5" name="Content Placeholder 2"/>
          <p:cNvSpPr txBox="1">
            <a:spLocks/>
          </p:cNvSpPr>
          <p:nvPr/>
        </p:nvSpPr>
        <p:spPr>
          <a:xfrm>
            <a:off x="434546" y="2440459"/>
            <a:ext cx="8229600" cy="4112741"/>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Allows </a:t>
            </a:r>
            <a:r>
              <a:rPr lang="en-US" sz="2000" dirty="0"/>
              <a:t>the Government to terminate a contract if the prime or subcontractor commits act that directly support or advance trafficking in persons. Such acts include: </a:t>
            </a:r>
            <a:endParaRPr lang="en-US" sz="2000" dirty="0" smtClean="0"/>
          </a:p>
          <a:p>
            <a:pPr lvl="1"/>
            <a:r>
              <a:rPr lang="en-US" sz="1800" dirty="0" smtClean="0"/>
              <a:t>Confiscating </a:t>
            </a:r>
            <a:r>
              <a:rPr lang="en-US" sz="1800" dirty="0"/>
              <a:t>an employee's identity or immigration documents, </a:t>
            </a:r>
            <a:endParaRPr lang="en-US" sz="1800" dirty="0" smtClean="0"/>
          </a:p>
          <a:p>
            <a:pPr lvl="1"/>
            <a:r>
              <a:rPr lang="en-US" sz="1800" dirty="0"/>
              <a:t>O</a:t>
            </a:r>
            <a:r>
              <a:rPr lang="en-US" sz="1800" dirty="0" smtClean="0"/>
              <a:t>ffering </a:t>
            </a:r>
            <a:r>
              <a:rPr lang="en-US" sz="1800" dirty="0"/>
              <a:t>employment using fraudulent or misleading pretenses, </a:t>
            </a:r>
            <a:endParaRPr lang="en-US" sz="1800" dirty="0" smtClean="0"/>
          </a:p>
          <a:p>
            <a:pPr lvl="1"/>
            <a:r>
              <a:rPr lang="en-US" sz="1800" dirty="0"/>
              <a:t>C</a:t>
            </a:r>
            <a:r>
              <a:rPr lang="en-US" sz="1800" dirty="0" smtClean="0"/>
              <a:t>harging </a:t>
            </a:r>
            <a:r>
              <a:rPr lang="en-US" sz="1800" dirty="0"/>
              <a:t>placement or recruitment fees, and </a:t>
            </a:r>
            <a:endParaRPr lang="en-US" sz="1800" dirty="0" smtClean="0"/>
          </a:p>
          <a:p>
            <a:pPr lvl="1"/>
            <a:r>
              <a:rPr lang="en-US" sz="1800" dirty="0"/>
              <a:t>P</a:t>
            </a:r>
            <a:r>
              <a:rPr lang="en-US" sz="1800" dirty="0" smtClean="0"/>
              <a:t>roviding </a:t>
            </a:r>
            <a:r>
              <a:rPr lang="en-US" sz="1800" dirty="0"/>
              <a:t>housing that fails to meet the host country housing and safety standards</a:t>
            </a:r>
            <a:r>
              <a:rPr lang="en-US" sz="2000" dirty="0"/>
              <a:t>.</a:t>
            </a:r>
            <a:endParaRPr lang="en-US" sz="2200" dirty="0" smtClean="0"/>
          </a:p>
        </p:txBody>
      </p:sp>
    </p:spTree>
    <p:extLst>
      <p:ext uri="{BB962C8B-B14F-4D97-AF65-F5344CB8AC3E}">
        <p14:creationId xmlns:p14="http://schemas.microsoft.com/office/powerpoint/2010/main" val="4097007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17</a:t>
            </a:fld>
            <a:endParaRPr lang="en-US" sz="2000" dirty="0">
              <a:latin typeface="+mn-lt"/>
            </a:endParaRPr>
          </a:p>
        </p:txBody>
      </p:sp>
      <p:sp>
        <p:nvSpPr>
          <p:cNvPr id="5" name="Rectangle 2"/>
          <p:cNvSpPr txBox="1">
            <a:spLocks noChangeArrowheads="1"/>
          </p:cNvSpPr>
          <p:nvPr/>
        </p:nvSpPr>
        <p:spPr bwMode="auto">
          <a:xfrm>
            <a:off x="38100" y="1219200"/>
            <a:ext cx="91440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smtClean="0">
                <a:latin typeface="+mn-lt"/>
              </a:rPr>
              <a:t>Trafficking Victims Protection Reauthorization Act (TVPA)</a:t>
            </a:r>
          </a:p>
        </p:txBody>
      </p:sp>
      <p:sp>
        <p:nvSpPr>
          <p:cNvPr id="6" name="Rectangle 3"/>
          <p:cNvSpPr txBox="1">
            <a:spLocks noChangeArrowheads="1"/>
          </p:cNvSpPr>
          <p:nvPr/>
        </p:nvSpPr>
        <p:spPr bwMode="auto">
          <a:xfrm>
            <a:off x="381000" y="2514600"/>
            <a:ext cx="84582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Established </a:t>
            </a:r>
            <a:r>
              <a:rPr lang="en-US" sz="2000" dirty="0"/>
              <a:t>a comprehensive approach to trafficking in persons by creating new criminal </a:t>
            </a:r>
            <a:r>
              <a:rPr lang="en-US" sz="2000" dirty="0" smtClean="0"/>
              <a:t>offenses, and establishing </a:t>
            </a:r>
            <a:r>
              <a:rPr lang="en-US" sz="2000" dirty="0"/>
              <a:t>protection and assistance for victims. </a:t>
            </a:r>
            <a:endParaRPr lang="en-US" sz="2000" dirty="0" smtClean="0"/>
          </a:p>
          <a:p>
            <a:r>
              <a:rPr lang="en-US" sz="2000" dirty="0" smtClean="0"/>
              <a:t>The </a:t>
            </a:r>
            <a:r>
              <a:rPr lang="en-US" sz="2000" dirty="0"/>
              <a:t>most recent update expands the definition of sex trafficking to include those patronizing and soliciting commercial sex. </a:t>
            </a:r>
            <a:endParaRPr lang="en-US" sz="2000" dirty="0" smtClean="0"/>
          </a:p>
          <a:p>
            <a:r>
              <a:rPr lang="en-US" sz="2000" dirty="0" smtClean="0"/>
              <a:t>Provides </a:t>
            </a:r>
            <a:r>
              <a:rPr lang="en-US" sz="2000" dirty="0"/>
              <a:t>resources for holistic services for </a:t>
            </a:r>
            <a:r>
              <a:rPr lang="en-US" sz="2000" dirty="0" smtClean="0"/>
              <a:t>survivors </a:t>
            </a:r>
          </a:p>
          <a:p>
            <a:r>
              <a:rPr lang="en-US" sz="2000" dirty="0" smtClean="0"/>
              <a:t>Prohibits </a:t>
            </a:r>
            <a:r>
              <a:rPr lang="en-US" sz="2000" dirty="0"/>
              <a:t>United States funds going to any country using child </a:t>
            </a:r>
            <a:r>
              <a:rPr lang="en-US" sz="2000" dirty="0" smtClean="0"/>
              <a:t>soldiers</a:t>
            </a:r>
          </a:p>
          <a:p>
            <a:r>
              <a:rPr lang="en-US" sz="2000" dirty="0" smtClean="0"/>
              <a:t>imposes </a:t>
            </a:r>
            <a:r>
              <a:rPr lang="en-US" sz="2000" dirty="0"/>
              <a:t>reporting and compliance requirements on federal agencies, including the Department of Defense to ensure United States Government taxpayer money does not support human trafficking.</a:t>
            </a:r>
          </a:p>
          <a:p>
            <a:pPr>
              <a:lnSpc>
                <a:spcPct val="90000"/>
              </a:lnSpc>
              <a:buFontTx/>
              <a:buNone/>
            </a:pPr>
            <a:endParaRPr lang="en-US" sz="2400" dirty="0" smtClean="0">
              <a:solidFill>
                <a:schemeClr val="bg1"/>
              </a:solidFill>
            </a:endParaRPr>
          </a:p>
          <a:p>
            <a:pPr>
              <a:lnSpc>
                <a:spcPct val="90000"/>
              </a:lnSpc>
              <a:buFontTx/>
              <a:buNone/>
            </a:pPr>
            <a:endParaRPr lang="en-US" sz="2400" dirty="0" smtClean="0">
              <a:solidFill>
                <a:schemeClr val="bg1"/>
              </a:solidFill>
            </a:endParaRPr>
          </a:p>
          <a:p>
            <a:pPr>
              <a:lnSpc>
                <a:spcPct val="90000"/>
              </a:lnSpc>
              <a:buFontTx/>
              <a:buNone/>
            </a:pPr>
            <a:endParaRPr lang="en-US" sz="2400" dirty="0" smtClean="0">
              <a:solidFill>
                <a:schemeClr val="bg1"/>
              </a:solidFill>
            </a:endParaRPr>
          </a:p>
          <a:p>
            <a:pPr lvl="2">
              <a:lnSpc>
                <a:spcPct val="90000"/>
              </a:lnSpc>
              <a:buFontTx/>
              <a:buNone/>
            </a:pPr>
            <a:endParaRPr lang="en-US" dirty="0" smtClean="0">
              <a:solidFill>
                <a:schemeClr val="bg1"/>
              </a:solidFill>
            </a:endParaRPr>
          </a:p>
        </p:txBody>
      </p:sp>
    </p:spTree>
    <p:extLst>
      <p:ext uri="{BB962C8B-B14F-4D97-AF65-F5344CB8AC3E}">
        <p14:creationId xmlns:p14="http://schemas.microsoft.com/office/powerpoint/2010/main" val="1521907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18</a:t>
            </a:fld>
            <a:endParaRPr lang="en-US" sz="2000" dirty="0">
              <a:latin typeface="+mn-lt"/>
            </a:endParaRPr>
          </a:p>
        </p:txBody>
      </p:sp>
      <p:sp>
        <p:nvSpPr>
          <p:cNvPr id="4" name="Title 1"/>
          <p:cNvSpPr txBox="1">
            <a:spLocks/>
          </p:cNvSpPr>
          <p:nvPr/>
        </p:nvSpPr>
        <p:spPr>
          <a:xfrm>
            <a:off x="463378" y="1219200"/>
            <a:ext cx="8229600" cy="1143000"/>
          </a:xfrm>
          <a:prstGeom prst="rect">
            <a:avLst/>
          </a:prstGeom>
        </p:spPr>
        <p:txBody>
          <a:bodyPr>
            <a:normAutofit lnSpcReduction="1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800" dirty="0" smtClean="0"/>
              <a:t>Federal Acquisition Regulation (FAR) 22.1703</a:t>
            </a:r>
            <a:endParaRPr lang="en-US" sz="3800" dirty="0"/>
          </a:p>
        </p:txBody>
      </p:sp>
      <p:sp>
        <p:nvSpPr>
          <p:cNvPr id="5" name="Content Placeholder 2"/>
          <p:cNvSpPr txBox="1">
            <a:spLocks/>
          </p:cNvSpPr>
          <p:nvPr/>
        </p:nvSpPr>
        <p:spPr>
          <a:xfrm>
            <a:off x="457200" y="2438400"/>
            <a:ext cx="8229600" cy="45720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C</a:t>
            </a:r>
            <a:r>
              <a:rPr lang="en-US" sz="2000" dirty="0" smtClean="0"/>
              <a:t>ontractors </a:t>
            </a:r>
            <a:r>
              <a:rPr lang="en-US" sz="2000" dirty="0"/>
              <a:t>hired by the Government, and their subcontractors and employees, cannot: </a:t>
            </a:r>
          </a:p>
          <a:p>
            <a:pPr marL="857250" lvl="1" indent="-457200">
              <a:buFont typeface="+mj-lt"/>
              <a:buAutoNum type="alphaLcParenR"/>
            </a:pPr>
            <a:r>
              <a:rPr lang="en-US" sz="1600" dirty="0" smtClean="0"/>
              <a:t>Engage </a:t>
            </a:r>
            <a:r>
              <a:rPr lang="en-US" sz="1600" dirty="0"/>
              <a:t>in severe forms of trafficking in </a:t>
            </a:r>
            <a:r>
              <a:rPr lang="en-US" sz="1600" dirty="0" smtClean="0"/>
              <a:t>persons</a:t>
            </a:r>
            <a:endParaRPr lang="en-US" sz="1600" dirty="0"/>
          </a:p>
          <a:p>
            <a:pPr marL="857250" lvl="1" indent="-457200">
              <a:buFont typeface="+mj-lt"/>
              <a:buAutoNum type="alphaLcParenR"/>
            </a:pPr>
            <a:r>
              <a:rPr lang="en-US" sz="1600" dirty="0" smtClean="0"/>
              <a:t>Procure </a:t>
            </a:r>
            <a:r>
              <a:rPr lang="en-US" sz="1600" dirty="0"/>
              <a:t>commercial sex acts  </a:t>
            </a:r>
          </a:p>
          <a:p>
            <a:pPr marL="857250" lvl="1" indent="-457200">
              <a:buFont typeface="+mj-lt"/>
              <a:buAutoNum type="alphaLcParenR"/>
            </a:pPr>
            <a:r>
              <a:rPr lang="en-US" sz="1600" dirty="0" smtClean="0"/>
              <a:t>Use </a:t>
            </a:r>
            <a:r>
              <a:rPr lang="en-US" sz="1600" dirty="0"/>
              <a:t>forced labor  </a:t>
            </a:r>
          </a:p>
          <a:p>
            <a:pPr marL="857250" lvl="1" indent="-457200">
              <a:buFont typeface="+mj-lt"/>
              <a:buAutoNum type="alphaLcParenR"/>
            </a:pPr>
            <a:r>
              <a:rPr lang="en-US" sz="1600" dirty="0" smtClean="0"/>
              <a:t>Deny </a:t>
            </a:r>
            <a:r>
              <a:rPr lang="en-US" sz="1600" dirty="0"/>
              <a:t>access by an employee to the employee’s identity or immigration documents  </a:t>
            </a:r>
          </a:p>
          <a:p>
            <a:pPr marL="857250" lvl="1" indent="-457200">
              <a:buFont typeface="+mj-lt"/>
              <a:buAutoNum type="alphaLcParenR"/>
            </a:pPr>
            <a:r>
              <a:rPr lang="en-US" sz="1600" dirty="0" smtClean="0"/>
              <a:t>Use </a:t>
            </a:r>
            <a:r>
              <a:rPr lang="en-US" sz="1600" dirty="0"/>
              <a:t>misleading or fraudulent practices during recruitment or offering of employment, or Use recruiters that do not comply with local labor laws  </a:t>
            </a:r>
          </a:p>
          <a:p>
            <a:pPr marL="857250" lvl="1" indent="-457200">
              <a:buFont typeface="+mj-lt"/>
              <a:buAutoNum type="alphaLcParenR"/>
            </a:pPr>
            <a:r>
              <a:rPr lang="en-US" sz="1600" dirty="0" smtClean="0"/>
              <a:t>Charge </a:t>
            </a:r>
            <a:r>
              <a:rPr lang="en-US" sz="1600" dirty="0"/>
              <a:t>recruitment fees </a:t>
            </a:r>
          </a:p>
          <a:p>
            <a:pPr marL="857250" lvl="1" indent="-457200">
              <a:buFont typeface="+mj-lt"/>
              <a:buAutoNum type="alphaLcParenR"/>
            </a:pPr>
            <a:r>
              <a:rPr lang="en-US" sz="1600" dirty="0" smtClean="0"/>
              <a:t>Fail </a:t>
            </a:r>
            <a:r>
              <a:rPr lang="en-US" sz="1600" dirty="0"/>
              <a:t>to provide return transportation upon the end of employment </a:t>
            </a:r>
          </a:p>
          <a:p>
            <a:pPr marL="857250" lvl="1" indent="-457200">
              <a:buFont typeface="+mj-lt"/>
              <a:buAutoNum type="alphaLcParenR"/>
            </a:pPr>
            <a:r>
              <a:rPr lang="en-US" sz="1600" dirty="0" smtClean="0"/>
              <a:t>Provide </a:t>
            </a:r>
            <a:r>
              <a:rPr lang="en-US" sz="1600" dirty="0"/>
              <a:t>housing that fails to meet the host country housing and safety standards </a:t>
            </a:r>
          </a:p>
          <a:p>
            <a:pPr marL="857250" lvl="1" indent="-457200">
              <a:buFont typeface="+mj-lt"/>
              <a:buAutoNum type="alphaLcParenR"/>
            </a:pPr>
            <a:r>
              <a:rPr lang="en-US" sz="1600" dirty="0" smtClean="0"/>
              <a:t>Fail </a:t>
            </a:r>
            <a:r>
              <a:rPr lang="en-US" sz="1600" dirty="0"/>
              <a:t>to provide an employment contract in the employee’s native language </a:t>
            </a:r>
          </a:p>
        </p:txBody>
      </p:sp>
    </p:spTree>
    <p:extLst>
      <p:ext uri="{BB962C8B-B14F-4D97-AF65-F5344CB8AC3E}">
        <p14:creationId xmlns:p14="http://schemas.microsoft.com/office/powerpoint/2010/main" val="3175968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19</a:t>
            </a:fld>
            <a:endParaRPr lang="en-US" sz="2000" dirty="0">
              <a:latin typeface="+mn-lt"/>
            </a:endParaRPr>
          </a:p>
        </p:txBody>
      </p:sp>
      <p:sp>
        <p:nvSpPr>
          <p:cNvPr id="4" name="Title 1"/>
          <p:cNvSpPr txBox="1">
            <a:spLocks/>
          </p:cNvSpPr>
          <p:nvPr/>
        </p:nvSpPr>
        <p:spPr>
          <a:xfrm>
            <a:off x="473676" y="1219200"/>
            <a:ext cx="8229600" cy="1143000"/>
          </a:xfrm>
          <a:prstGeom prst="rect">
            <a:avLst/>
          </a:prstGeom>
        </p:spPr>
        <p:txBody>
          <a:bodyPr>
            <a:normAutofit lnSpcReduction="1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800" dirty="0" smtClean="0"/>
              <a:t>Federal Acquisition Regulation (FAR) 22.1703</a:t>
            </a:r>
            <a:endParaRPr lang="en-US" sz="3800" dirty="0"/>
          </a:p>
        </p:txBody>
      </p:sp>
      <p:sp>
        <p:nvSpPr>
          <p:cNvPr id="5" name="Content Placeholder 2"/>
          <p:cNvSpPr txBox="1">
            <a:spLocks/>
          </p:cNvSpPr>
          <p:nvPr/>
        </p:nvSpPr>
        <p:spPr>
          <a:xfrm>
            <a:off x="473676" y="2362200"/>
            <a:ext cx="8229600" cy="38100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Contractors are also required to: </a:t>
            </a:r>
          </a:p>
          <a:p>
            <a:pPr lvl="1">
              <a:buFont typeface="+mj-lt"/>
              <a:buAutoNum type="alphaLcParenR"/>
            </a:pPr>
            <a:r>
              <a:rPr lang="en-US" sz="1600" dirty="0" smtClean="0"/>
              <a:t>Notify employees of prohibited activities</a:t>
            </a:r>
          </a:p>
          <a:p>
            <a:pPr lvl="1">
              <a:buFont typeface="+mj-lt"/>
              <a:buAutoNum type="alphaLcParenR"/>
            </a:pPr>
            <a:r>
              <a:rPr lang="en-US" sz="1600" dirty="0" smtClean="0"/>
              <a:t>Certify </a:t>
            </a:r>
            <a:r>
              <a:rPr lang="en-US" sz="1600" dirty="0"/>
              <a:t>that they have a CTIP compliance plan </a:t>
            </a:r>
          </a:p>
          <a:p>
            <a:pPr lvl="1">
              <a:buFont typeface="+mj-lt"/>
              <a:buAutoNum type="alphaLcParenR"/>
            </a:pPr>
            <a:r>
              <a:rPr lang="en-US" sz="1600" dirty="0" smtClean="0"/>
              <a:t>Disclose </a:t>
            </a:r>
            <a:r>
              <a:rPr lang="en-US" sz="1600" dirty="0"/>
              <a:t>to the contracting officer and the agency Inspector General information sufficient to identify the nature and extent of an offense and the individuals responsible for the conduct </a:t>
            </a:r>
          </a:p>
          <a:p>
            <a:pPr lvl="1">
              <a:buFont typeface="+mj-lt"/>
              <a:buAutoNum type="alphaLcParenR"/>
            </a:pPr>
            <a:r>
              <a:rPr lang="en-US" sz="1600" dirty="0" smtClean="0"/>
              <a:t>Provide </a:t>
            </a:r>
            <a:r>
              <a:rPr lang="en-US" sz="1600" dirty="0"/>
              <a:t>timely and complete responses to Government auditors' and investigators' requests for documents</a:t>
            </a:r>
          </a:p>
          <a:p>
            <a:pPr lvl="1">
              <a:buFont typeface="+mj-lt"/>
              <a:buAutoNum type="alphaLcParenR"/>
            </a:pPr>
            <a:r>
              <a:rPr lang="en-US" sz="1600" dirty="0" smtClean="0"/>
              <a:t>Cooperate </a:t>
            </a:r>
            <a:r>
              <a:rPr lang="en-US" sz="1600" dirty="0"/>
              <a:t>fully in providing reasonable access to their facilities and staff to allow contracting agencies and other responsible Federal agencies to conduct audits, investigations, or other actions to ascertain compliance with trafficking in persons laws and regulations </a:t>
            </a:r>
          </a:p>
          <a:p>
            <a:pPr lvl="1">
              <a:buFont typeface="+mj-lt"/>
              <a:buAutoNum type="alphaLcParenR"/>
            </a:pPr>
            <a:r>
              <a:rPr lang="en-US" sz="1600" dirty="0" smtClean="0"/>
              <a:t>Protect </a:t>
            </a:r>
            <a:r>
              <a:rPr lang="en-US" sz="1600" dirty="0"/>
              <a:t>all employees suspected of being victims or witnesses </a:t>
            </a:r>
          </a:p>
        </p:txBody>
      </p:sp>
    </p:spTree>
    <p:extLst>
      <p:ext uri="{BB962C8B-B14F-4D97-AF65-F5344CB8AC3E}">
        <p14:creationId xmlns:p14="http://schemas.microsoft.com/office/powerpoint/2010/main" val="3238227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09309FA-AD56-452C-845B-7A2302454819}" type="slidenum">
              <a:rPr lang="en-US" sz="2000" smtClean="0">
                <a:latin typeface="+mn-lt"/>
              </a:rPr>
              <a:pPr>
                <a:defRPr/>
              </a:pPr>
              <a:t>2</a:t>
            </a:fld>
            <a:endParaRPr lang="en-US" sz="2000" dirty="0">
              <a:latin typeface="+mn-lt"/>
            </a:endParaRPr>
          </a:p>
        </p:txBody>
      </p:sp>
      <p:sp>
        <p:nvSpPr>
          <p:cNvPr id="3" name="Title 1"/>
          <p:cNvSpPr txBox="1">
            <a:spLocks/>
          </p:cNvSpPr>
          <p:nvPr/>
        </p:nvSpPr>
        <p:spPr>
          <a:xfrm>
            <a:off x="457200" y="990600"/>
            <a:ext cx="8229600" cy="9144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Introduction</a:t>
            </a:r>
            <a:endParaRPr lang="en-US" dirty="0"/>
          </a:p>
        </p:txBody>
      </p:sp>
      <p:sp>
        <p:nvSpPr>
          <p:cNvPr id="4" name="Content Placeholder 2"/>
          <p:cNvSpPr txBox="1">
            <a:spLocks/>
          </p:cNvSpPr>
          <p:nvPr/>
        </p:nvSpPr>
        <p:spPr>
          <a:xfrm>
            <a:off x="457200" y="1752600"/>
            <a:ext cx="8229600" cy="4800600"/>
          </a:xfrm>
          <a:prstGeom prst="rect">
            <a:avLst/>
          </a:prstGeom>
        </p:spPr>
        <p:txBody>
          <a:bodyPr>
            <a:normAutofit fontScale="625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dirty="0" smtClean="0"/>
              <a:t>Welcome to the Department of Defense Trafficking in Persons General Awareness Training for Department of Defense employees. In this course, you will learn how to:</a:t>
            </a:r>
          </a:p>
          <a:p>
            <a:endParaRPr lang="en-US" sz="2600" dirty="0" smtClean="0"/>
          </a:p>
          <a:p>
            <a:pPr lvl="1">
              <a:lnSpc>
                <a:spcPct val="120000"/>
              </a:lnSpc>
            </a:pPr>
            <a:r>
              <a:rPr lang="en-US" dirty="0" smtClean="0"/>
              <a:t>	Define trafficking in persons</a:t>
            </a:r>
          </a:p>
          <a:p>
            <a:pPr lvl="1">
              <a:lnSpc>
                <a:spcPct val="120000"/>
              </a:lnSpc>
            </a:pPr>
            <a:r>
              <a:rPr lang="en-US" dirty="0" smtClean="0"/>
              <a:t>	Identify who is involved in trafficking in persons</a:t>
            </a:r>
          </a:p>
          <a:p>
            <a:pPr lvl="1">
              <a:lnSpc>
                <a:spcPct val="120000"/>
              </a:lnSpc>
            </a:pPr>
            <a:r>
              <a:rPr lang="en-US" dirty="0" smtClean="0"/>
              <a:t>	Determine why trafficking in persons occurs</a:t>
            </a:r>
          </a:p>
          <a:p>
            <a:pPr lvl="1">
              <a:lnSpc>
                <a:spcPct val="120000"/>
              </a:lnSpc>
            </a:pPr>
            <a:r>
              <a:rPr lang="en-US" dirty="0" smtClean="0"/>
              <a:t>	Describe how trafficking in persons occurs</a:t>
            </a:r>
          </a:p>
          <a:p>
            <a:pPr lvl="1">
              <a:lnSpc>
                <a:spcPct val="120000"/>
              </a:lnSpc>
            </a:pPr>
            <a:r>
              <a:rPr lang="en-US" dirty="0" smtClean="0"/>
              <a:t>	Explain how to combat trafficking in persons</a:t>
            </a:r>
          </a:p>
          <a:p>
            <a:pPr lvl="1">
              <a:lnSpc>
                <a:spcPct val="120000"/>
              </a:lnSpc>
            </a:pPr>
            <a:r>
              <a:rPr lang="en-US" dirty="0" smtClean="0"/>
              <a:t>	Identify trafficking in persons laws and policies </a:t>
            </a:r>
          </a:p>
          <a:p>
            <a:endParaRPr lang="en-US" dirty="0" smtClean="0">
              <a:solidFill>
                <a:schemeClr val="bg1"/>
              </a:solidFill>
            </a:endParaRPr>
          </a:p>
          <a:p>
            <a:pPr marL="0" indent="0" algn="ctr">
              <a:buFont typeface="Arial" charset="0"/>
              <a:buNone/>
            </a:pPr>
            <a:r>
              <a:rPr lang="en-US" dirty="0" smtClean="0">
                <a:solidFill>
                  <a:srgbClr val="FF0000"/>
                </a:solidFill>
              </a:rPr>
              <a:t>NOTE</a:t>
            </a:r>
            <a:r>
              <a:rPr lang="en-US" i="1" dirty="0" smtClean="0">
                <a:solidFill>
                  <a:srgbClr val="FF0000"/>
                </a:solidFill>
              </a:rPr>
              <a:t>: </a:t>
            </a:r>
            <a:r>
              <a:rPr lang="en-US" dirty="0" smtClean="0">
                <a:solidFill>
                  <a:srgbClr val="FF0000"/>
                </a:solidFill>
              </a:rPr>
              <a:t>This course will use the terms "trafficking in persons" and "human trafficking" interchangeably.</a:t>
            </a:r>
          </a:p>
          <a:p>
            <a:endParaRPr lang="en-US" dirty="0" smtClean="0">
              <a:solidFill>
                <a:schemeClr val="bg1"/>
              </a:solidFill>
            </a:endParaRPr>
          </a:p>
          <a:p>
            <a:pPr marL="0" indent="0">
              <a:buFont typeface="Arial" charset="0"/>
              <a:buNone/>
            </a:pPr>
            <a:r>
              <a:rPr lang="en-US" dirty="0" smtClean="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3161825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20</a:t>
            </a:fld>
            <a:endParaRPr lang="en-US" sz="2000" dirty="0">
              <a:latin typeface="+mn-lt"/>
            </a:endParaRPr>
          </a:p>
        </p:txBody>
      </p:sp>
      <p:sp>
        <p:nvSpPr>
          <p:cNvPr id="4" name="Title 1"/>
          <p:cNvSpPr txBox="1">
            <a:spLocks/>
          </p:cNvSpPr>
          <p:nvPr/>
        </p:nvSpPr>
        <p:spPr>
          <a:xfrm>
            <a:off x="457200" y="1219200"/>
            <a:ext cx="8229600" cy="1143000"/>
          </a:xfrm>
          <a:prstGeom prst="rect">
            <a:avLst/>
          </a:prstGeom>
        </p:spPr>
        <p:txBody>
          <a:bodyPr>
            <a:normAutofit fontScale="97500" lnSpcReduction="1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800" dirty="0" smtClean="0"/>
              <a:t>Defense Federal Acquisition Regulation Supplement (DFARS) 222.17</a:t>
            </a:r>
            <a:endParaRPr lang="en-US" sz="3800" dirty="0"/>
          </a:p>
        </p:txBody>
      </p:sp>
      <p:sp>
        <p:nvSpPr>
          <p:cNvPr id="5" name="Content Placeholder 2"/>
          <p:cNvSpPr txBox="1">
            <a:spLocks/>
          </p:cNvSpPr>
          <p:nvPr/>
        </p:nvSpPr>
        <p:spPr>
          <a:xfrm>
            <a:off x="457200" y="2438400"/>
            <a:ext cx="8229600" cy="41910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Supplements the Federal Acquisition Regulation (FAR) Subpart 22.17 in codifying the zero-tolerance policy against human trafficking in Department of Defense supply chains as implemented through PGI 222.17. </a:t>
            </a:r>
            <a:endParaRPr lang="en-US" sz="1800" dirty="0" smtClean="0"/>
          </a:p>
          <a:p>
            <a:pPr marL="0" indent="0">
              <a:buNone/>
            </a:pPr>
            <a:endParaRPr lang="en-US" sz="800" dirty="0" smtClean="0"/>
          </a:p>
          <a:p>
            <a:r>
              <a:rPr lang="en-US" sz="1800" dirty="0" smtClean="0"/>
              <a:t>This </a:t>
            </a:r>
            <a:r>
              <a:rPr lang="en-US" sz="1800" dirty="0"/>
              <a:t>supplement includes requirements </a:t>
            </a:r>
            <a:r>
              <a:rPr lang="en-US" sz="1800" dirty="0" smtClean="0"/>
              <a:t>to:</a:t>
            </a:r>
          </a:p>
          <a:p>
            <a:pPr lvl="1"/>
            <a:r>
              <a:rPr lang="en-US" sz="1600" dirty="0"/>
              <a:t>A</a:t>
            </a:r>
            <a:r>
              <a:rPr lang="en-US" sz="1600" dirty="0" smtClean="0"/>
              <a:t>dhere </a:t>
            </a:r>
            <a:r>
              <a:rPr lang="en-US" sz="1600" dirty="0"/>
              <a:t>to DoD policy, instructions for reporting violations and imposing remedies, procedures for audits. </a:t>
            </a:r>
            <a:endParaRPr lang="en-US" sz="1600" dirty="0" smtClean="0"/>
          </a:p>
          <a:p>
            <a:pPr marL="457200" lvl="1" indent="0">
              <a:buNone/>
            </a:pPr>
            <a:endParaRPr lang="en-US" sz="800" dirty="0" smtClean="0"/>
          </a:p>
          <a:p>
            <a:r>
              <a:rPr lang="en-US" sz="1800" dirty="0" smtClean="0"/>
              <a:t>Lists </a:t>
            </a:r>
            <a:r>
              <a:rPr lang="en-US" sz="1800" dirty="0"/>
              <a:t>CTIP provisions that must be included in all solicitations and contracts.</a:t>
            </a:r>
          </a:p>
          <a:p>
            <a:pPr marL="0" indent="0">
              <a:buNone/>
            </a:pPr>
            <a:endParaRPr lang="en-US" dirty="0" smtClean="0"/>
          </a:p>
        </p:txBody>
      </p:sp>
    </p:spTree>
    <p:extLst>
      <p:ext uri="{BB962C8B-B14F-4D97-AF65-F5344CB8AC3E}">
        <p14:creationId xmlns:p14="http://schemas.microsoft.com/office/powerpoint/2010/main" val="2902268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21</a:t>
            </a:fld>
            <a:endParaRPr lang="en-US" sz="2000" dirty="0">
              <a:latin typeface="+mn-lt"/>
            </a:endParaRPr>
          </a:p>
        </p:txBody>
      </p:sp>
      <p:sp>
        <p:nvSpPr>
          <p:cNvPr id="4" name="Title 1"/>
          <p:cNvSpPr txBox="1">
            <a:spLocks/>
          </p:cNvSpPr>
          <p:nvPr/>
        </p:nvSpPr>
        <p:spPr>
          <a:xfrm>
            <a:off x="457200" y="1143000"/>
            <a:ext cx="8229600" cy="1143000"/>
          </a:xfrm>
          <a:prstGeom prst="rect">
            <a:avLst/>
          </a:prstGeom>
        </p:spPr>
        <p:txBody>
          <a:bodyPr>
            <a:normAutofit fontScale="975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800" dirty="0" smtClean="0"/>
              <a:t>Uniform Code of Military Justice (UCMJ)</a:t>
            </a:r>
            <a:endParaRPr lang="en-US" sz="3800" dirty="0"/>
          </a:p>
        </p:txBody>
      </p:sp>
      <p:sp>
        <p:nvSpPr>
          <p:cNvPr id="5" name="Content Placeholder 2"/>
          <p:cNvSpPr txBox="1">
            <a:spLocks/>
          </p:cNvSpPr>
          <p:nvPr/>
        </p:nvSpPr>
        <p:spPr>
          <a:xfrm>
            <a:off x="457200" y="1981200"/>
            <a:ext cx="8229600" cy="41910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Criminal </a:t>
            </a:r>
            <a:r>
              <a:rPr lang="en-US" sz="1800" dirty="0"/>
              <a:t>code that applies to Service members and in time of declared war or a contingency operation, persons serving with or accompanying an armed force in the field. </a:t>
            </a:r>
            <a:endParaRPr lang="en-US" sz="1800" dirty="0" smtClean="0"/>
          </a:p>
          <a:p>
            <a:pPr marL="0" indent="0">
              <a:buNone/>
            </a:pPr>
            <a:endParaRPr lang="en-US" sz="800" dirty="0" smtClean="0"/>
          </a:p>
          <a:p>
            <a:r>
              <a:rPr lang="en-US" sz="1800" dirty="0" smtClean="0"/>
              <a:t>Offenses </a:t>
            </a:r>
            <a:r>
              <a:rPr lang="en-US" sz="1800" dirty="0"/>
              <a:t>related to sex trafficking may be prosecuted under UCMJ including </a:t>
            </a:r>
            <a:endParaRPr lang="en-US" sz="1800" dirty="0" smtClean="0"/>
          </a:p>
          <a:p>
            <a:pPr lvl="1"/>
            <a:r>
              <a:rPr lang="en-US" sz="1600" dirty="0" smtClean="0"/>
              <a:t>Prostitution </a:t>
            </a:r>
          </a:p>
          <a:p>
            <a:pPr lvl="1"/>
            <a:r>
              <a:rPr lang="en-US" sz="1600" dirty="0" smtClean="0"/>
              <a:t>Patronizing </a:t>
            </a:r>
            <a:r>
              <a:rPr lang="en-US" sz="1600" dirty="0"/>
              <a:t>a </a:t>
            </a:r>
            <a:r>
              <a:rPr lang="en-US" sz="1600" dirty="0" smtClean="0"/>
              <a:t>prostitute </a:t>
            </a:r>
          </a:p>
          <a:p>
            <a:pPr lvl="1"/>
            <a:r>
              <a:rPr lang="en-US" sz="1600" dirty="0" smtClean="0"/>
              <a:t>Pandering </a:t>
            </a:r>
            <a:r>
              <a:rPr lang="en-US" sz="1600" dirty="0"/>
              <a:t>by </a:t>
            </a:r>
            <a:r>
              <a:rPr lang="en-US" sz="1600" dirty="0" smtClean="0"/>
              <a:t>compelling</a:t>
            </a:r>
          </a:p>
          <a:p>
            <a:pPr lvl="1"/>
            <a:r>
              <a:rPr lang="en-US" sz="1600" dirty="0" smtClean="0"/>
              <a:t>Inducing</a:t>
            </a:r>
            <a:r>
              <a:rPr lang="en-US" sz="1600" dirty="0"/>
              <a:t>, enticing, or </a:t>
            </a:r>
            <a:r>
              <a:rPr lang="en-US" sz="1600" dirty="0" smtClean="0"/>
              <a:t>procuring </a:t>
            </a:r>
            <a:r>
              <a:rPr lang="en-US" sz="1600" dirty="0"/>
              <a:t>an act of </a:t>
            </a:r>
            <a:r>
              <a:rPr lang="en-US" sz="1600" dirty="0" smtClean="0"/>
              <a:t>prostitution</a:t>
            </a:r>
          </a:p>
          <a:p>
            <a:pPr lvl="1"/>
            <a:r>
              <a:rPr lang="en-US" sz="1600" dirty="0" smtClean="0"/>
              <a:t>Pandering </a:t>
            </a:r>
            <a:r>
              <a:rPr lang="en-US" sz="1600" dirty="0"/>
              <a:t>by arranging or receiving consideration for arranging for sexual intercourse or sodomy.</a:t>
            </a:r>
            <a:endParaRPr lang="en-US" sz="3200" dirty="0" smtClean="0"/>
          </a:p>
        </p:txBody>
      </p:sp>
    </p:spTree>
    <p:extLst>
      <p:ext uri="{BB962C8B-B14F-4D97-AF65-F5344CB8AC3E}">
        <p14:creationId xmlns:p14="http://schemas.microsoft.com/office/powerpoint/2010/main" val="1822280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22</a:t>
            </a:fld>
            <a:endParaRPr lang="en-US" sz="2000" dirty="0">
              <a:latin typeface="+mn-lt"/>
            </a:endParaRPr>
          </a:p>
        </p:txBody>
      </p:sp>
      <p:sp>
        <p:nvSpPr>
          <p:cNvPr id="4" name="Title 1"/>
          <p:cNvSpPr txBox="1">
            <a:spLocks/>
          </p:cNvSpPr>
          <p:nvPr/>
        </p:nvSpPr>
        <p:spPr>
          <a:xfrm>
            <a:off x="457200" y="1219200"/>
            <a:ext cx="8229600" cy="1143000"/>
          </a:xfrm>
          <a:prstGeom prst="rect">
            <a:avLst/>
          </a:prstGeom>
        </p:spPr>
        <p:txBody>
          <a:bodyPr>
            <a:normAutofit fontScale="9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Justice for Victims of Trafficking Act (JVTA)</a:t>
            </a:r>
            <a:endParaRPr lang="en-US" dirty="0"/>
          </a:p>
        </p:txBody>
      </p:sp>
      <p:sp>
        <p:nvSpPr>
          <p:cNvPr id="5" name="Content Placeholder 2"/>
          <p:cNvSpPr txBox="1">
            <a:spLocks/>
          </p:cNvSpPr>
          <p:nvPr/>
        </p:nvSpPr>
        <p:spPr>
          <a:xfrm>
            <a:off x="475735" y="2408237"/>
            <a:ext cx="8229600" cy="4525963"/>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The JVTA enhances victims services and increases training for federal personnel.  Provisions include:</a:t>
            </a:r>
          </a:p>
          <a:p>
            <a:pPr lvl="1"/>
            <a:r>
              <a:rPr lang="en-US" sz="1800" dirty="0" smtClean="0"/>
              <a:t>Increases penalties for traffickers and buyers</a:t>
            </a:r>
          </a:p>
          <a:p>
            <a:pPr lvl="1"/>
            <a:r>
              <a:rPr lang="en-US" sz="1800" dirty="0" smtClean="0"/>
              <a:t>Establishes a Domestic Trafficking Victims Fund to increase victim assistance</a:t>
            </a:r>
          </a:p>
          <a:p>
            <a:pPr lvl="1"/>
            <a:r>
              <a:rPr lang="en-US" sz="1800" dirty="0" smtClean="0"/>
              <a:t>Eases the requirements for U.S. citizens and legal permanent residents to obtain benefits and services </a:t>
            </a:r>
          </a:p>
          <a:p>
            <a:pPr lvl="1"/>
            <a:r>
              <a:rPr lang="en-US" sz="1800" dirty="0" smtClean="0"/>
              <a:t>Requires training for federal government personnel related to TIP</a:t>
            </a:r>
          </a:p>
          <a:p>
            <a:pPr lvl="1"/>
            <a:r>
              <a:rPr lang="en-US" sz="1800" dirty="0" smtClean="0"/>
              <a:t>Creates a Child Exploitation Investigations Unit within DHS Cyber Crimes Center</a:t>
            </a:r>
          </a:p>
          <a:p>
            <a:pPr lvl="1"/>
            <a:r>
              <a:rPr lang="en-US" sz="1800" dirty="0" smtClean="0"/>
              <a:t>Requires DoD to provide </a:t>
            </a:r>
            <a:r>
              <a:rPr lang="en-US" sz="1800" dirty="0" err="1" smtClean="0"/>
              <a:t>DoJ</a:t>
            </a:r>
            <a:r>
              <a:rPr lang="en-US" sz="1800" dirty="0" smtClean="0"/>
              <a:t> with sex offender registration information for persons required to register who are released from military corrections facilities or convicted under the Uniform Code of Military Justice (UCMJ) and sentences without confinement</a:t>
            </a:r>
            <a:endParaRPr lang="en-US" sz="1800" dirty="0"/>
          </a:p>
        </p:txBody>
      </p:sp>
    </p:spTree>
    <p:extLst>
      <p:ext uri="{BB962C8B-B14F-4D97-AF65-F5344CB8AC3E}">
        <p14:creationId xmlns:p14="http://schemas.microsoft.com/office/powerpoint/2010/main" val="3299796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23</a:t>
            </a:fld>
            <a:endParaRPr lang="en-US" sz="2000" dirty="0">
              <a:latin typeface="+mn-lt"/>
            </a:endParaRPr>
          </a:p>
        </p:txBody>
      </p:sp>
      <p:sp>
        <p:nvSpPr>
          <p:cNvPr id="4" name="Title 1"/>
          <p:cNvSpPr txBox="1">
            <a:spLocks/>
          </p:cNvSpPr>
          <p:nvPr/>
        </p:nvSpPr>
        <p:spPr>
          <a:xfrm>
            <a:off x="436605" y="1186249"/>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Conclusion</a:t>
            </a:r>
            <a:endParaRPr lang="en-US" dirty="0"/>
          </a:p>
        </p:txBody>
      </p:sp>
      <p:sp>
        <p:nvSpPr>
          <p:cNvPr id="5" name="Content Placeholder 4"/>
          <p:cNvSpPr txBox="1">
            <a:spLocks/>
          </p:cNvSpPr>
          <p:nvPr/>
        </p:nvSpPr>
        <p:spPr>
          <a:xfrm>
            <a:off x="436605" y="2057400"/>
            <a:ext cx="8229600" cy="4525963"/>
          </a:xfrm>
          <a:prstGeom prst="rect">
            <a:avLst/>
          </a:prstGeom>
        </p:spPr>
        <p:txBody>
          <a:bodyPr>
            <a:normAutofit fontScale="92500" lnSpcReduction="1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en-US" b="1" dirty="0" smtClean="0"/>
              <a:t>Congratulations! </a:t>
            </a:r>
          </a:p>
          <a:p>
            <a:pPr marL="0" indent="0" algn="ctr">
              <a:buFont typeface="Arial" charset="0"/>
              <a:buNone/>
            </a:pPr>
            <a:endParaRPr lang="en-US" sz="1900" b="1" dirty="0" smtClean="0"/>
          </a:p>
          <a:p>
            <a:r>
              <a:rPr lang="en-US" sz="2800" dirty="0" smtClean="0"/>
              <a:t>You have almost completed the Department of Defense Trafficking in Persons General Awareness Training. </a:t>
            </a:r>
          </a:p>
          <a:p>
            <a:pPr marL="0" indent="0">
              <a:buFont typeface="Arial" charset="0"/>
              <a:buNone/>
            </a:pPr>
            <a:endParaRPr lang="en-US" sz="900" dirty="0" smtClean="0"/>
          </a:p>
          <a:p>
            <a:r>
              <a:rPr lang="en-US" sz="2800" dirty="0" smtClean="0"/>
              <a:t>In this training, you learned how to:</a:t>
            </a:r>
          </a:p>
          <a:p>
            <a:pPr lvl="1"/>
            <a:r>
              <a:rPr lang="en-US" sz="2200" dirty="0" smtClean="0"/>
              <a:t>Define trafficking in persons</a:t>
            </a:r>
          </a:p>
          <a:p>
            <a:pPr lvl="1"/>
            <a:r>
              <a:rPr lang="en-US" sz="2200" dirty="0" smtClean="0"/>
              <a:t>Identify who is involved in trafficking in persons</a:t>
            </a:r>
          </a:p>
          <a:p>
            <a:pPr lvl="1"/>
            <a:r>
              <a:rPr lang="en-US" sz="2200" dirty="0" smtClean="0"/>
              <a:t>Determine why trafficking in persons occurs</a:t>
            </a:r>
          </a:p>
          <a:p>
            <a:pPr lvl="1"/>
            <a:r>
              <a:rPr lang="en-US" sz="2200" dirty="0" smtClean="0"/>
              <a:t>Describe how trafficking in persons occurs</a:t>
            </a:r>
          </a:p>
          <a:p>
            <a:pPr lvl="1"/>
            <a:r>
              <a:rPr lang="en-US" sz="2200" dirty="0" smtClean="0"/>
              <a:t>Explain how to combat trafficking in persons</a:t>
            </a:r>
          </a:p>
          <a:p>
            <a:pPr lvl="1"/>
            <a:r>
              <a:rPr lang="en-US" sz="2200" dirty="0" smtClean="0"/>
              <a:t>Identify trafficking in persons laws and policies</a:t>
            </a:r>
          </a:p>
          <a:p>
            <a:endParaRPr lang="en-US" dirty="0"/>
          </a:p>
        </p:txBody>
      </p:sp>
    </p:spTree>
    <p:extLst>
      <p:ext uri="{BB962C8B-B14F-4D97-AF65-F5344CB8AC3E}">
        <p14:creationId xmlns:p14="http://schemas.microsoft.com/office/powerpoint/2010/main" val="446504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24</a:t>
            </a:fld>
            <a:endParaRPr lang="en-US" sz="2000" dirty="0">
              <a:latin typeface="+mn-lt"/>
            </a:endParaRPr>
          </a:p>
        </p:txBody>
      </p:sp>
      <p:sp>
        <p:nvSpPr>
          <p:cNvPr id="4" name="Title 1"/>
          <p:cNvSpPr txBox="1">
            <a:spLocks/>
          </p:cNvSpPr>
          <p:nvPr/>
        </p:nvSpPr>
        <p:spPr>
          <a:xfrm>
            <a:off x="457200" y="1219200"/>
            <a:ext cx="82296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Resources</a:t>
            </a:r>
            <a:endParaRPr lang="en-US" dirty="0"/>
          </a:p>
        </p:txBody>
      </p:sp>
      <p:sp>
        <p:nvSpPr>
          <p:cNvPr id="5" name="Content Placeholder 2"/>
          <p:cNvSpPr txBox="1">
            <a:spLocks/>
          </p:cNvSpPr>
          <p:nvPr/>
        </p:nvSpPr>
        <p:spPr>
          <a:xfrm>
            <a:off x="381000" y="2051222"/>
            <a:ext cx="4038600" cy="4525963"/>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Federal Acquisition Regulation (FAR)</a:t>
            </a:r>
          </a:p>
          <a:p>
            <a:pPr lvl="1"/>
            <a:r>
              <a:rPr lang="en-US" sz="1400" dirty="0" smtClean="0"/>
              <a:t>https://acquisition.gov/far/</a:t>
            </a:r>
          </a:p>
          <a:p>
            <a:pPr marL="457200" lvl="1" indent="0">
              <a:buFont typeface="Arial" charset="0"/>
              <a:buNone/>
            </a:pPr>
            <a:endParaRPr lang="en-US" sz="1600" dirty="0" smtClean="0"/>
          </a:p>
          <a:p>
            <a:r>
              <a:rPr lang="en-US" sz="1600" dirty="0" smtClean="0"/>
              <a:t>Department of Defense Instruction (DoDI) 2200.01</a:t>
            </a:r>
          </a:p>
          <a:p>
            <a:pPr lvl="1"/>
            <a:r>
              <a:rPr lang="en-US" sz="1400" dirty="0" smtClean="0"/>
              <a:t>http://www.dtic.mil/whs/directives/corres/pdf/220001p.pdf</a:t>
            </a:r>
          </a:p>
          <a:p>
            <a:pPr marL="457200" lvl="1" indent="0">
              <a:buFont typeface="Arial" charset="0"/>
              <a:buNone/>
            </a:pPr>
            <a:endParaRPr lang="en-US" sz="1600" dirty="0" smtClean="0"/>
          </a:p>
          <a:p>
            <a:r>
              <a:rPr lang="en-US" sz="1600" dirty="0" smtClean="0"/>
              <a:t>National Defense Authorization Act (NDAA)</a:t>
            </a:r>
          </a:p>
          <a:p>
            <a:pPr lvl="1"/>
            <a:r>
              <a:rPr lang="en-US" sz="1400" dirty="0" smtClean="0"/>
              <a:t>http://www.govtrack.us/congress/bills/112/hr4310/text</a:t>
            </a:r>
          </a:p>
          <a:p>
            <a:pPr marL="457200" lvl="1" indent="0">
              <a:buFont typeface="Arial" charset="0"/>
              <a:buNone/>
            </a:pPr>
            <a:endParaRPr lang="en-US" sz="1600" dirty="0" smtClean="0"/>
          </a:p>
          <a:p>
            <a:r>
              <a:rPr lang="en-US" sz="1600" dirty="0" smtClean="0"/>
              <a:t>Trafficking Victims Protection Act (TVPA)</a:t>
            </a:r>
          </a:p>
          <a:p>
            <a:pPr lvl="1"/>
            <a:r>
              <a:rPr lang="en-US" sz="1400" dirty="0" smtClean="0"/>
              <a:t>http://www.state.gov/documents/organization/10492.pdf</a:t>
            </a:r>
            <a:endParaRPr lang="en-US" sz="1200" dirty="0" smtClean="0">
              <a:solidFill>
                <a:schemeClr val="bg1"/>
              </a:solidFill>
              <a:latin typeface="Bell MT" pitchFamily="18" charset="0"/>
            </a:endParaRPr>
          </a:p>
          <a:p>
            <a:pPr marL="457200" lvl="1" indent="0">
              <a:buFont typeface="Arial" charset="0"/>
              <a:buNone/>
            </a:pPr>
            <a:endParaRPr lang="en-US" sz="1200" dirty="0" smtClean="0">
              <a:solidFill>
                <a:schemeClr val="bg1"/>
              </a:solidFill>
              <a:latin typeface="Bell MT" pitchFamily="18" charset="0"/>
            </a:endParaRPr>
          </a:p>
          <a:p>
            <a:endParaRPr lang="en-US" sz="1200" dirty="0"/>
          </a:p>
        </p:txBody>
      </p:sp>
      <p:sp>
        <p:nvSpPr>
          <p:cNvPr id="6" name="Content Placeholder 4"/>
          <p:cNvSpPr txBox="1">
            <a:spLocks/>
          </p:cNvSpPr>
          <p:nvPr/>
        </p:nvSpPr>
        <p:spPr>
          <a:xfrm>
            <a:off x="4419600" y="2051222"/>
            <a:ext cx="4038600" cy="476589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Justice for Victims of Trafficking Act (JVTA)</a:t>
            </a:r>
          </a:p>
          <a:p>
            <a:pPr lvl="1"/>
            <a:r>
              <a:rPr lang="en-US" sz="1400" dirty="0" smtClean="0"/>
              <a:t>https://www.govtrack.us/congress/bills/114/s178/text</a:t>
            </a:r>
          </a:p>
          <a:p>
            <a:pPr marL="457200" lvl="1" indent="0">
              <a:buFont typeface="Arial" charset="0"/>
              <a:buNone/>
            </a:pPr>
            <a:endParaRPr lang="en-US" sz="1600" dirty="0" smtClean="0"/>
          </a:p>
          <a:p>
            <a:r>
              <a:rPr lang="en-US" sz="1600" dirty="0" smtClean="0"/>
              <a:t>Department of State 2015 TIP Report</a:t>
            </a:r>
          </a:p>
          <a:p>
            <a:pPr lvl="1"/>
            <a:r>
              <a:rPr lang="en-US" sz="1400" dirty="0" smtClean="0"/>
              <a:t>http://www.state.gov/documents/organization/245365.pdf</a:t>
            </a:r>
          </a:p>
          <a:p>
            <a:pPr marL="457200" lvl="1" indent="0">
              <a:buFont typeface="Arial" charset="0"/>
              <a:buNone/>
            </a:pPr>
            <a:endParaRPr lang="en-US" sz="1600" dirty="0" smtClean="0"/>
          </a:p>
          <a:p>
            <a:r>
              <a:rPr lang="en-US" sz="1600" dirty="0" smtClean="0"/>
              <a:t>Executive Order (EO) 13627</a:t>
            </a:r>
          </a:p>
          <a:p>
            <a:pPr lvl="1"/>
            <a:r>
              <a:rPr lang="en-US" sz="1400" dirty="0" smtClean="0"/>
              <a:t>http://www.whitehouse.gov/the-press-office/2012/09/25/executive-order-strengthening-protections-against-trafficking-persons-fe</a:t>
            </a:r>
          </a:p>
          <a:p>
            <a:pPr marL="457200" lvl="1" indent="0">
              <a:buFont typeface="Arial" charset="0"/>
              <a:buNone/>
            </a:pPr>
            <a:endParaRPr lang="en-US" sz="1600" dirty="0" smtClean="0"/>
          </a:p>
          <a:p>
            <a:r>
              <a:rPr lang="en-US" sz="1600" dirty="0" smtClean="0"/>
              <a:t>National Security Presidential Directive 22</a:t>
            </a:r>
          </a:p>
          <a:p>
            <a:pPr lvl="1"/>
            <a:r>
              <a:rPr lang="en-US" sz="1400" dirty="0" smtClean="0"/>
              <a:t>http://www.combat-trafficking.army.mil/documents/policy/NSPD-22.pdf </a:t>
            </a:r>
            <a:endParaRPr lang="en-US" sz="1400" dirty="0"/>
          </a:p>
        </p:txBody>
      </p:sp>
    </p:spTree>
    <p:extLst>
      <p:ext uri="{BB962C8B-B14F-4D97-AF65-F5344CB8AC3E}">
        <p14:creationId xmlns:p14="http://schemas.microsoft.com/office/powerpoint/2010/main" val="2059667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0128" y="6236502"/>
            <a:ext cx="1548765" cy="47244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7100"/>
              </a:lnSpc>
              <a:spcBef>
                <a:spcPts val="0"/>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DOD </a:t>
            </a:r>
            <a:r>
              <a:rPr kumimoji="0" sz="1400" b="1" i="0" u="none" strike="noStrike" kern="1200" cap="none" spc="0" normalizeH="0" baseline="0" noProof="0" dirty="0">
                <a:ln>
                  <a:noFill/>
                </a:ln>
                <a:solidFill>
                  <a:prstClr val="black"/>
                </a:solidFill>
                <a:effectLst/>
                <a:uLnTx/>
                <a:uFillTx/>
                <a:latin typeface="Arial"/>
                <a:ea typeface="+mn-ea"/>
                <a:cs typeface="Arial"/>
              </a:rPr>
              <a:t>Certified  </a:t>
            </a:r>
            <a:r>
              <a:rPr kumimoji="0" sz="1400" b="1" i="0" u="none" strike="noStrike" kern="1200" cap="none" spc="-40" normalizeH="0" baseline="0" noProof="0" dirty="0">
                <a:ln>
                  <a:noFill/>
                </a:ln>
                <a:solidFill>
                  <a:prstClr val="black"/>
                </a:solidFill>
                <a:effectLst/>
                <a:uLnTx/>
                <a:uFillTx/>
                <a:latin typeface="Arial"/>
                <a:ea typeface="+mn-ea"/>
                <a:cs typeface="Arial"/>
              </a:rPr>
              <a:t>IAW </a:t>
            </a:r>
            <a:r>
              <a:rPr kumimoji="0" sz="1400" b="1" i="0" u="none" strike="noStrike" kern="1200" cap="none" spc="-5" normalizeH="0" baseline="0" noProof="0" dirty="0">
                <a:ln>
                  <a:noFill/>
                </a:ln>
                <a:solidFill>
                  <a:prstClr val="black"/>
                </a:solidFill>
                <a:effectLst/>
                <a:uLnTx/>
                <a:uFillTx/>
                <a:latin typeface="Arial"/>
                <a:ea typeface="+mn-ea"/>
                <a:cs typeface="Arial"/>
              </a:rPr>
              <a:t>DODI </a:t>
            </a:r>
            <a:r>
              <a:rPr kumimoji="0" sz="1400" b="1" i="0" u="none" strike="noStrike" kern="1200" cap="none" spc="0" normalizeH="0" baseline="0" noProof="0" dirty="0">
                <a:ln>
                  <a:noFill/>
                </a:ln>
                <a:solidFill>
                  <a:prstClr val="black"/>
                </a:solidFill>
                <a:effectLst/>
                <a:uLnTx/>
                <a:uFillTx/>
                <a:latin typeface="Arial"/>
                <a:ea typeface="+mn-ea"/>
                <a:cs typeface="Arial"/>
              </a:rPr>
              <a:t>2200.01</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marR="5080" indent="888365">
              <a:lnSpc>
                <a:spcPts val="3020"/>
              </a:lnSpc>
            </a:pPr>
            <a:r>
              <a:rPr spc="-5" dirty="0"/>
              <a:t>Department of Defense  Combating </a:t>
            </a:r>
            <a:r>
              <a:rPr spc="-15" dirty="0"/>
              <a:t>Trafficking </a:t>
            </a:r>
            <a:r>
              <a:rPr spc="-5" dirty="0"/>
              <a:t>in</a:t>
            </a:r>
            <a:r>
              <a:rPr dirty="0"/>
              <a:t> </a:t>
            </a:r>
            <a:r>
              <a:rPr spc="-5" dirty="0"/>
              <a:t>Persons</a:t>
            </a:r>
          </a:p>
        </p:txBody>
      </p:sp>
      <p:sp>
        <p:nvSpPr>
          <p:cNvPr id="4" name="object 4"/>
          <p:cNvSpPr txBox="1"/>
          <p:nvPr/>
        </p:nvSpPr>
        <p:spPr>
          <a:xfrm>
            <a:off x="3441953" y="2408809"/>
            <a:ext cx="2260600" cy="29019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This is to </a:t>
            </a:r>
            <a:r>
              <a:rPr kumimoji="0" sz="1800" b="1" i="0" u="none" strike="noStrike" kern="1200" cap="none" spc="-5" normalizeH="0" baseline="0" noProof="0" dirty="0">
                <a:ln>
                  <a:noFill/>
                </a:ln>
                <a:solidFill>
                  <a:prstClr val="black"/>
                </a:solidFill>
                <a:effectLst/>
                <a:uLnTx/>
                <a:uFillTx/>
                <a:latin typeface="Arial"/>
                <a:ea typeface="+mn-ea"/>
                <a:cs typeface="Arial"/>
              </a:rPr>
              <a:t>certify</a:t>
            </a:r>
            <a:r>
              <a:rPr kumimoji="0" sz="1800" b="1" i="0" u="none" strike="noStrike" kern="1200" cap="none" spc="-8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that</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1373505" y="3777742"/>
            <a:ext cx="6334125" cy="29019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has successfully completed the CTIP training</a:t>
            </a:r>
            <a:r>
              <a:rPr kumimoji="0" sz="1800" b="1" i="0" u="none" strike="noStrike" kern="1200" cap="none" spc="-15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requirement</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2295144" y="3617976"/>
            <a:ext cx="4373245" cy="26670"/>
          </a:xfrm>
          <a:custGeom>
            <a:avLst/>
            <a:gdLst/>
            <a:ahLst/>
            <a:cxnLst/>
            <a:rect l="l" t="t" r="r" b="b"/>
            <a:pathLst>
              <a:path w="4373245" h="26670">
                <a:moveTo>
                  <a:pt x="0" y="0"/>
                </a:moveTo>
                <a:lnTo>
                  <a:pt x="4373245" y="26543"/>
                </a:lnTo>
              </a:path>
            </a:pathLst>
          </a:custGeom>
          <a:ln w="609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277368" y="4794503"/>
            <a:ext cx="1415795" cy="141732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txBox="1"/>
          <p:nvPr/>
        </p:nvSpPr>
        <p:spPr>
          <a:xfrm>
            <a:off x="4802504" y="5552177"/>
            <a:ext cx="4188460" cy="1015365"/>
          </a:xfrm>
          <a:prstGeom prst="rect">
            <a:avLst/>
          </a:prstGeom>
        </p:spPr>
        <p:txBody>
          <a:bodyPr vert="horz" wrap="square" lIns="0" tIns="0" rIns="0" bIns="0" rtlCol="0">
            <a:spAutoFit/>
          </a:bodyPr>
          <a:lstStyle/>
          <a:p>
            <a:pPr marL="932180" marR="0" lvl="0" indent="0" algn="l" defTabSz="914400" rtl="0" eaLnBrk="1" fontAlgn="auto" latinLnBrk="0" hangingPunct="1">
              <a:lnSpc>
                <a:spcPct val="100000"/>
              </a:lnSpc>
              <a:spcBef>
                <a:spcPts val="0"/>
              </a:spcBef>
              <a:spcAft>
                <a:spcPts val="0"/>
              </a:spcAft>
              <a:buClrTx/>
              <a:buSzTx/>
              <a:buFontTx/>
              <a:buNone/>
              <a:tabLst>
                <a:tab pos="2798445" algn="l"/>
                <a:tab pos="4166870" algn="l"/>
              </a:tabLst>
              <a:defRPr/>
            </a:pPr>
            <a:r>
              <a:rPr kumimoji="0" sz="1800" b="0" i="1" u="heavy" strike="noStrike" kern="1200" cap="none" spc="-170" normalizeH="0" baseline="0" noProof="0" dirty="0">
                <a:ln>
                  <a:noFill/>
                </a:ln>
                <a:solidFill>
                  <a:prstClr val="black"/>
                </a:solidFill>
                <a:effectLst/>
                <a:uLnTx/>
                <a:uFillTx/>
                <a:latin typeface="Bookman Old Style"/>
                <a:ea typeface="+mn-ea"/>
                <a:cs typeface="Bookman Old Style"/>
              </a:rPr>
              <a:t> 	</a:t>
            </a:r>
            <a:r>
              <a:rPr kumimoji="0" sz="1800" b="0" i="1" u="heavy" strike="noStrike" kern="1200" cap="none" spc="-330" normalizeH="0" baseline="0" noProof="0" dirty="0">
                <a:ln>
                  <a:noFill/>
                </a:ln>
                <a:solidFill>
                  <a:prstClr val="black"/>
                </a:solidFill>
                <a:effectLst/>
                <a:uLnTx/>
                <a:uFillTx/>
                <a:latin typeface="Bookman Old Style"/>
                <a:ea typeface="+mn-ea"/>
                <a:cs typeface="Bookman Old Style"/>
              </a:rPr>
              <a:t>Linda  </a:t>
            </a:r>
            <a:r>
              <a:rPr kumimoji="0" sz="1800" b="0" i="1" u="heavy" strike="noStrike" kern="1200" cap="none" spc="-250" normalizeH="0" baseline="0" noProof="0" dirty="0">
                <a:ln>
                  <a:noFill/>
                </a:ln>
                <a:solidFill>
                  <a:prstClr val="black"/>
                </a:solidFill>
                <a:effectLst/>
                <a:uLnTx/>
                <a:uFillTx/>
                <a:latin typeface="Bookman Old Style"/>
                <a:ea typeface="+mn-ea"/>
                <a:cs typeface="Bookman Old Style"/>
              </a:rPr>
              <a:t>K.</a:t>
            </a:r>
            <a:r>
              <a:rPr kumimoji="0" sz="1800" b="0" i="1" u="heavy" strike="noStrike" kern="1200" cap="none" spc="-305" normalizeH="0" baseline="0" noProof="0" dirty="0">
                <a:ln>
                  <a:noFill/>
                </a:ln>
                <a:solidFill>
                  <a:prstClr val="black"/>
                </a:solidFill>
                <a:effectLst/>
                <a:uLnTx/>
                <a:uFillTx/>
                <a:latin typeface="Bookman Old Style"/>
                <a:ea typeface="+mn-ea"/>
                <a:cs typeface="Bookman Old Style"/>
              </a:rPr>
              <a:t> </a:t>
            </a:r>
            <a:r>
              <a:rPr kumimoji="0" sz="1800" b="0" i="1" u="heavy" strike="noStrike" kern="1200" cap="none" spc="-335" normalizeH="0" baseline="0" noProof="0" dirty="0">
                <a:ln>
                  <a:noFill/>
                </a:ln>
                <a:solidFill>
                  <a:prstClr val="black"/>
                </a:solidFill>
                <a:effectLst/>
                <a:uLnTx/>
                <a:uFillTx/>
                <a:latin typeface="Bookman Old Style"/>
                <a:ea typeface="+mn-ea"/>
                <a:cs typeface="Bookman Old Style"/>
              </a:rPr>
              <a:t>Dixon	</a:t>
            </a:r>
            <a:endParaRPr kumimoji="0" sz="1800" b="0" i="0" u="none" strike="noStrike" kern="1200" cap="none" spc="0" normalizeH="0" baseline="0" noProof="0">
              <a:ln>
                <a:noFill/>
              </a:ln>
              <a:solidFill>
                <a:prstClr val="black"/>
              </a:solidFill>
              <a:effectLst/>
              <a:uLnTx/>
              <a:uFillTx/>
              <a:latin typeface="Bookman Old Style"/>
              <a:ea typeface="+mn-ea"/>
              <a:cs typeface="Bookman Old Style"/>
            </a:endParaRPr>
          </a:p>
          <a:p>
            <a:pPr marL="2621915" marR="5080" lvl="0" indent="214629" algn="l" defTabSz="914400" rtl="0" eaLnBrk="1" fontAlgn="auto" latinLnBrk="0" hangingPunct="1">
              <a:lnSpc>
                <a:spcPct val="100000"/>
              </a:lnSpc>
              <a:spcBef>
                <a:spcPts val="675"/>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Linda K. Dixon,  Program</a:t>
            </a:r>
            <a:r>
              <a:rPr kumimoji="0" sz="1400" b="1" i="0" u="none" strike="noStrike" kern="1200" cap="none" spc="-80" normalizeH="0" baseline="0" noProof="0" dirty="0">
                <a:ln>
                  <a:noFill/>
                </a:ln>
                <a:solidFill>
                  <a:prstClr val="black"/>
                </a:solidFill>
                <a:effectLst/>
                <a:uLnTx/>
                <a:uFillTx/>
                <a:latin typeface="Arial"/>
                <a:ea typeface="+mn-ea"/>
                <a:cs typeface="Arial"/>
              </a:rPr>
              <a:t> </a:t>
            </a:r>
            <a:r>
              <a:rPr kumimoji="0" sz="1400" b="1" i="0" u="none" strike="noStrike" kern="1200" cap="none" spc="-10" normalizeH="0" baseline="0" noProof="0" dirty="0">
                <a:ln>
                  <a:noFill/>
                </a:ln>
                <a:solidFill>
                  <a:prstClr val="black"/>
                </a:solidFill>
                <a:effectLst/>
                <a:uLnTx/>
                <a:uFillTx/>
                <a:latin typeface="Arial"/>
                <a:ea typeface="+mn-ea"/>
                <a:cs typeface="Arial"/>
              </a:rPr>
              <a:t>Manager,</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Combating </a:t>
            </a:r>
            <a:r>
              <a:rPr kumimoji="0" sz="1400" b="1" i="0" u="none" strike="noStrike" kern="1200" cap="none" spc="-10" normalizeH="0" baseline="0" noProof="0" dirty="0">
                <a:ln>
                  <a:noFill/>
                </a:ln>
                <a:solidFill>
                  <a:prstClr val="black"/>
                </a:solidFill>
                <a:effectLst/>
                <a:uLnTx/>
                <a:uFillTx/>
                <a:latin typeface="Arial"/>
                <a:ea typeface="+mn-ea"/>
                <a:cs typeface="Arial"/>
              </a:rPr>
              <a:t>Trafficking </a:t>
            </a:r>
            <a:r>
              <a:rPr kumimoji="0" sz="1400" b="1" i="0" u="none" strike="noStrike" kern="1200" cap="none" spc="0" normalizeH="0" baseline="0" noProof="0" dirty="0">
                <a:ln>
                  <a:noFill/>
                </a:ln>
                <a:solidFill>
                  <a:prstClr val="black"/>
                </a:solidFill>
                <a:effectLst/>
                <a:uLnTx/>
                <a:uFillTx/>
                <a:latin typeface="Arial"/>
                <a:ea typeface="+mn-ea"/>
                <a:cs typeface="Arial"/>
              </a:rPr>
              <a:t>in </a:t>
            </a:r>
            <a:r>
              <a:rPr kumimoji="0" sz="1400" b="1" i="0" u="none" strike="noStrike" kern="1200" cap="none" spc="-5" normalizeH="0" baseline="0" noProof="0" dirty="0">
                <a:ln>
                  <a:noFill/>
                </a:ln>
                <a:solidFill>
                  <a:prstClr val="black"/>
                </a:solidFill>
                <a:effectLst/>
                <a:uLnTx/>
                <a:uFillTx/>
                <a:latin typeface="Arial"/>
                <a:ea typeface="+mn-ea"/>
                <a:cs typeface="Arial"/>
              </a:rPr>
              <a:t>Persons Program</a:t>
            </a:r>
            <a:r>
              <a:rPr kumimoji="0" sz="1400" b="1" i="0" u="none" strike="noStrike" kern="1200" cap="none" spc="-90"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Office</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42755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09309FA-AD56-452C-845B-7A2302454819}" type="slidenum">
              <a:rPr lang="en-US" sz="2000" smtClean="0">
                <a:latin typeface="+mn-lt"/>
              </a:rPr>
              <a:pPr>
                <a:defRPr/>
              </a:pPr>
              <a:t>3</a:t>
            </a:fld>
            <a:endParaRPr lang="en-US" dirty="0">
              <a:latin typeface="+mn-lt"/>
            </a:endParaRPr>
          </a:p>
        </p:txBody>
      </p:sp>
      <p:sp>
        <p:nvSpPr>
          <p:cNvPr id="3" name="Title 1"/>
          <p:cNvSpPr txBox="1">
            <a:spLocks/>
          </p:cNvSpPr>
          <p:nvPr/>
        </p:nvSpPr>
        <p:spPr>
          <a:xfrm>
            <a:off x="2286000" y="1066800"/>
            <a:ext cx="4572000" cy="838200"/>
          </a:xfrm>
          <a:prstGeom prst="rect">
            <a:avLst/>
          </a:prstGeom>
          <a:solidFill>
            <a:schemeClr val="bg1"/>
          </a:solidFill>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b="1" smtClean="0">
                <a:solidFill>
                  <a:srgbClr val="FF0000"/>
                </a:solidFill>
              </a:rPr>
              <a:t>Warning!</a:t>
            </a:r>
            <a:endParaRPr lang="en-US" b="1" dirty="0">
              <a:solidFill>
                <a:srgbClr val="FF0000"/>
              </a:solidFill>
            </a:endParaRPr>
          </a:p>
        </p:txBody>
      </p:sp>
      <p:sp>
        <p:nvSpPr>
          <p:cNvPr id="4" name="Content Placeholder 2"/>
          <p:cNvSpPr txBox="1">
            <a:spLocks/>
          </p:cNvSpPr>
          <p:nvPr/>
        </p:nvSpPr>
        <p:spPr>
          <a:xfrm>
            <a:off x="457200" y="2133600"/>
            <a:ext cx="8229600" cy="43434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smtClean="0"/>
              <a:t>This training contains language and images depicting physical violence and sexual violence to accurately portray the nature of trafficking in persons. The Department of Defense has determined that this level of candor is necessary in order to properly convey the subject matter.</a:t>
            </a:r>
            <a:endParaRPr lang="en-US" dirty="0"/>
          </a:p>
        </p:txBody>
      </p:sp>
    </p:spTree>
    <p:extLst>
      <p:ext uri="{BB962C8B-B14F-4D97-AF65-F5344CB8AC3E}">
        <p14:creationId xmlns:p14="http://schemas.microsoft.com/office/powerpoint/2010/main" val="4173428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09309FA-AD56-452C-845B-7A2302454819}" type="slidenum">
              <a:rPr lang="en-US" sz="2000" smtClean="0">
                <a:latin typeface="+mn-lt"/>
              </a:rPr>
              <a:pPr>
                <a:defRPr/>
              </a:pPr>
              <a:t>4</a:t>
            </a:fld>
            <a:endParaRPr lang="en-US" dirty="0">
              <a:latin typeface="+mn-lt"/>
            </a:endParaRPr>
          </a:p>
        </p:txBody>
      </p:sp>
      <p:sp>
        <p:nvSpPr>
          <p:cNvPr id="3" name="Title 1"/>
          <p:cNvSpPr txBox="1">
            <a:spLocks/>
          </p:cNvSpPr>
          <p:nvPr/>
        </p:nvSpPr>
        <p:spPr>
          <a:xfrm>
            <a:off x="457200" y="990600"/>
            <a:ext cx="8229600" cy="9144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Introduction</a:t>
            </a:r>
            <a:endParaRPr lang="en-US" dirty="0"/>
          </a:p>
        </p:txBody>
      </p:sp>
      <p:sp>
        <p:nvSpPr>
          <p:cNvPr id="4" name="Text Placeholder 2"/>
          <p:cNvSpPr txBox="1">
            <a:spLocks/>
          </p:cNvSpPr>
          <p:nvPr/>
        </p:nvSpPr>
        <p:spPr>
          <a:xfrm>
            <a:off x="457200" y="1809750"/>
            <a:ext cx="4040188" cy="63976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u="sng" dirty="0" smtClean="0"/>
              <a:t>International Scope</a:t>
            </a:r>
            <a:endParaRPr lang="en-US" u="sng" dirty="0"/>
          </a:p>
        </p:txBody>
      </p:sp>
      <p:sp>
        <p:nvSpPr>
          <p:cNvPr id="5" name="Content Placeholder 5"/>
          <p:cNvSpPr txBox="1">
            <a:spLocks/>
          </p:cNvSpPr>
          <p:nvPr/>
        </p:nvSpPr>
        <p:spPr>
          <a:xfrm>
            <a:off x="457200" y="2449512"/>
            <a:ext cx="4040188" cy="3951288"/>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Trafficking in Persons (TIP) is one of the fastest growing criminal industries in the world.</a:t>
            </a:r>
          </a:p>
          <a:p>
            <a:pPr marL="0" indent="0">
              <a:buFont typeface="Arial" charset="0"/>
              <a:buNone/>
            </a:pPr>
            <a:endParaRPr lang="en-US" sz="800" dirty="0" smtClean="0"/>
          </a:p>
          <a:p>
            <a:pPr marL="0" indent="0">
              <a:buFont typeface="Arial" charset="0"/>
              <a:buNone/>
            </a:pPr>
            <a:r>
              <a:rPr lang="en-US" sz="2000" dirty="0" smtClean="0"/>
              <a:t>It is estimated that:</a:t>
            </a:r>
          </a:p>
          <a:p>
            <a:pPr>
              <a:buFontTx/>
              <a:buChar char="-"/>
            </a:pPr>
            <a:r>
              <a:rPr lang="en-US" sz="2000" dirty="0" smtClean="0"/>
              <a:t>20.9 million people are victims of human trafficking</a:t>
            </a:r>
          </a:p>
          <a:p>
            <a:pPr>
              <a:buFontTx/>
              <a:buChar char="-"/>
            </a:pPr>
            <a:r>
              <a:rPr lang="en-US" sz="2000" dirty="0" smtClean="0"/>
              <a:t>55% of victims are females</a:t>
            </a:r>
          </a:p>
          <a:p>
            <a:pPr>
              <a:buFontTx/>
              <a:buChar char="-"/>
            </a:pPr>
            <a:r>
              <a:rPr lang="en-US" sz="2000" dirty="0" smtClean="0"/>
              <a:t>26% of victims are children                             (under 18 years of age)</a:t>
            </a:r>
          </a:p>
          <a:p>
            <a:pPr marL="0" indent="0">
              <a:spcBef>
                <a:spcPts val="600"/>
              </a:spcBef>
              <a:buFont typeface="Arial" charset="0"/>
              <a:buNone/>
            </a:pPr>
            <a:endParaRPr lang="en-US" sz="500" dirty="0" smtClean="0"/>
          </a:p>
          <a:p>
            <a:pPr marL="0" indent="0">
              <a:spcBef>
                <a:spcPts val="600"/>
              </a:spcBef>
              <a:buFont typeface="Arial" charset="0"/>
              <a:buNone/>
            </a:pPr>
            <a:endParaRPr lang="en-US" sz="500" dirty="0" smtClean="0"/>
          </a:p>
          <a:p>
            <a:pPr marL="0" indent="0">
              <a:spcBef>
                <a:spcPts val="600"/>
              </a:spcBef>
              <a:buFont typeface="Arial" charset="0"/>
              <a:buNone/>
            </a:pPr>
            <a:endParaRPr lang="en-US" sz="500" dirty="0" smtClean="0"/>
          </a:p>
        </p:txBody>
      </p:sp>
      <p:sp>
        <p:nvSpPr>
          <p:cNvPr id="6" name="Text Placeholder 3"/>
          <p:cNvSpPr txBox="1">
            <a:spLocks/>
          </p:cNvSpPr>
          <p:nvPr/>
        </p:nvSpPr>
        <p:spPr>
          <a:xfrm>
            <a:off x="4655322" y="1809750"/>
            <a:ext cx="4041775" cy="639762"/>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u="sng" dirty="0" smtClean="0"/>
              <a:t>National Scope</a:t>
            </a:r>
            <a:endParaRPr lang="en-US" u="sng" dirty="0"/>
          </a:p>
        </p:txBody>
      </p:sp>
      <p:sp>
        <p:nvSpPr>
          <p:cNvPr id="7" name="Content Placeholder 8"/>
          <p:cNvSpPr txBox="1">
            <a:spLocks/>
          </p:cNvSpPr>
          <p:nvPr/>
        </p:nvSpPr>
        <p:spPr>
          <a:xfrm>
            <a:off x="4645025" y="2449512"/>
            <a:ext cx="4041775" cy="3951288"/>
          </a:xfrm>
          <a:prstGeom prst="rect">
            <a:avLst/>
          </a:prstGeom>
        </p:spPr>
        <p:txBody>
          <a:bodyPr>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In 2015,  </a:t>
            </a:r>
          </a:p>
          <a:p>
            <a:pPr>
              <a:buFontTx/>
              <a:buChar char="-"/>
            </a:pPr>
            <a:r>
              <a:rPr lang="en-US" sz="2000" dirty="0" smtClean="0"/>
              <a:t>5,544 cases of human trafficking were reported </a:t>
            </a:r>
          </a:p>
          <a:p>
            <a:pPr>
              <a:buFontTx/>
              <a:buChar char="-"/>
            </a:pPr>
            <a:r>
              <a:rPr lang="en-US" sz="2000" dirty="0" smtClean="0"/>
              <a:t>4,136 cases involved sex trafficking </a:t>
            </a:r>
          </a:p>
          <a:p>
            <a:pPr>
              <a:buFontTx/>
              <a:buChar char="-"/>
            </a:pPr>
            <a:r>
              <a:rPr lang="en-US" sz="2000" dirty="0" smtClean="0"/>
              <a:t>4, 683 female victims were identified</a:t>
            </a:r>
          </a:p>
          <a:p>
            <a:pPr>
              <a:buFontTx/>
              <a:buChar char="-"/>
            </a:pPr>
            <a:r>
              <a:rPr lang="en-US" sz="2000" dirty="0" smtClean="0"/>
              <a:t>1,621 child victims were identified</a:t>
            </a:r>
          </a:p>
          <a:p>
            <a:pPr marL="0" indent="0">
              <a:buFont typeface="Arial" charset="0"/>
              <a:buNone/>
            </a:pPr>
            <a:endParaRPr lang="en-US" dirty="0" smtClean="0">
              <a:solidFill>
                <a:schemeClr val="bg1"/>
              </a:solidFill>
            </a:endParaRPr>
          </a:p>
          <a:p>
            <a:pPr marL="0" indent="0">
              <a:buFont typeface="Arial" charset="0"/>
              <a:buNone/>
            </a:pPr>
            <a:endParaRPr lang="en-US" sz="800" dirty="0" smtClean="0">
              <a:solidFill>
                <a:schemeClr val="bg1"/>
              </a:solidFill>
            </a:endParaRPr>
          </a:p>
          <a:p>
            <a:pPr marL="0" indent="0">
              <a:buFont typeface="Arial" charset="0"/>
              <a:buNone/>
            </a:pPr>
            <a:endParaRPr lang="en-US" sz="800" dirty="0">
              <a:solidFill>
                <a:schemeClr val="bg1"/>
              </a:solidFill>
            </a:endParaRPr>
          </a:p>
        </p:txBody>
      </p:sp>
    </p:spTree>
    <p:extLst>
      <p:ext uri="{BB962C8B-B14F-4D97-AF65-F5344CB8AC3E}">
        <p14:creationId xmlns:p14="http://schemas.microsoft.com/office/powerpoint/2010/main" val="3819089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09309FA-AD56-452C-845B-7A2302454819}" type="slidenum">
              <a:rPr lang="en-US" sz="2000" smtClean="0">
                <a:latin typeface="+mn-lt"/>
              </a:rPr>
              <a:pPr>
                <a:defRPr/>
              </a:pPr>
              <a:t>5</a:t>
            </a:fld>
            <a:endParaRPr lang="en-US" sz="2000" dirty="0">
              <a:latin typeface="+mn-lt"/>
            </a:endParaRPr>
          </a:p>
        </p:txBody>
      </p:sp>
      <p:sp>
        <p:nvSpPr>
          <p:cNvPr id="3" name="Title 1"/>
          <p:cNvSpPr txBox="1">
            <a:spLocks/>
          </p:cNvSpPr>
          <p:nvPr/>
        </p:nvSpPr>
        <p:spPr>
          <a:xfrm>
            <a:off x="457200" y="1143000"/>
            <a:ext cx="8229600" cy="83820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What is TIP?</a:t>
            </a:r>
            <a:endParaRPr lang="en-US" dirty="0"/>
          </a:p>
        </p:txBody>
      </p:sp>
      <p:sp>
        <p:nvSpPr>
          <p:cNvPr id="4" name="Content Placeholder 2"/>
          <p:cNvSpPr txBox="1">
            <a:spLocks/>
          </p:cNvSpPr>
          <p:nvPr/>
        </p:nvSpPr>
        <p:spPr>
          <a:xfrm>
            <a:off x="685800" y="1981200"/>
            <a:ext cx="7772400" cy="4114800"/>
          </a:xfrm>
          <a:prstGeom prst="rect">
            <a:avLst/>
          </a:prstGeom>
        </p:spPr>
        <p:txBody>
          <a:bodyPr>
            <a:normAutofit fontScale="700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dirty="0" smtClean="0"/>
              <a:t>The United States government enacted the Trafficking Victims Protection Act (TVPA) in 2000, defining severe forms of trafficking as:</a:t>
            </a:r>
          </a:p>
          <a:p>
            <a:pPr marL="0" indent="0">
              <a:buFont typeface="Arial" charset="0"/>
              <a:buNone/>
            </a:pPr>
            <a:endParaRPr lang="en-US" sz="2100" dirty="0" smtClean="0"/>
          </a:p>
          <a:p>
            <a:pPr marL="514350" indent="-514350">
              <a:buFont typeface="Arial" charset="0"/>
              <a:buAutoNum type="alphaUcParenBoth"/>
            </a:pPr>
            <a:r>
              <a:rPr lang="en-US" dirty="0" smtClean="0"/>
              <a:t>sex trafficking in which a commercial sex act is induced by force, fraud or coercion, or in which a person induced to perform such act has not attained 18 years of age; or</a:t>
            </a:r>
          </a:p>
          <a:p>
            <a:pPr marL="514350" indent="-514350">
              <a:buFont typeface="Arial" charset="0"/>
              <a:buAutoNum type="alphaUcParenBoth"/>
            </a:pPr>
            <a:r>
              <a:rPr lang="en-US" dirty="0" smtClean="0"/>
              <a:t> the recruitment, harboring, transportation, provision, or obtaining of a person for labor or services, through the use of force, fraud, or coercion for the purpose of subjection to involuntary servitude, peonage, debt bondage, or slavery.</a:t>
            </a:r>
            <a:endParaRPr lang="en-US" dirty="0"/>
          </a:p>
        </p:txBody>
      </p:sp>
    </p:spTree>
    <p:extLst>
      <p:ext uri="{BB962C8B-B14F-4D97-AF65-F5344CB8AC3E}">
        <p14:creationId xmlns:p14="http://schemas.microsoft.com/office/powerpoint/2010/main" val="1323887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09309FA-AD56-452C-845B-7A2302454819}" type="slidenum">
              <a:rPr lang="en-US" sz="2000" smtClean="0">
                <a:latin typeface="+mn-lt"/>
              </a:rPr>
              <a:pPr>
                <a:defRPr/>
              </a:pPr>
              <a:t>6</a:t>
            </a:fld>
            <a:endParaRPr lang="en-US" sz="2000" dirty="0">
              <a:latin typeface="+mn-lt"/>
            </a:endParaRPr>
          </a:p>
        </p:txBody>
      </p:sp>
      <p:sp>
        <p:nvSpPr>
          <p:cNvPr id="3" name="Title 1"/>
          <p:cNvSpPr txBox="1">
            <a:spLocks/>
          </p:cNvSpPr>
          <p:nvPr/>
        </p:nvSpPr>
        <p:spPr>
          <a:xfrm>
            <a:off x="457200" y="1219200"/>
            <a:ext cx="8229600" cy="1143000"/>
          </a:xfrm>
          <a:prstGeom prst="rect">
            <a:avLst/>
          </a:prstGeom>
        </p:spPr>
        <p:txBody>
          <a:bodyPr>
            <a:normAutofit fontScale="9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latin typeface="+mn-lt"/>
              </a:rPr>
              <a:t>Definition: “</a:t>
            </a:r>
            <a:r>
              <a:rPr lang="en-US" i="1" dirty="0" smtClean="0">
                <a:latin typeface="+mn-lt"/>
              </a:rPr>
              <a:t>Severe forms of trafficking in persons”</a:t>
            </a:r>
            <a:endParaRPr lang="en-US" dirty="0">
              <a:latin typeface="+mn-lt"/>
            </a:endParaRPr>
          </a:p>
        </p:txBody>
      </p:sp>
      <p:sp>
        <p:nvSpPr>
          <p:cNvPr id="4" name="Content Placeholder 2"/>
          <p:cNvSpPr txBox="1">
            <a:spLocks/>
          </p:cNvSpPr>
          <p:nvPr/>
        </p:nvSpPr>
        <p:spPr>
          <a:xfrm>
            <a:off x="457200" y="2438400"/>
            <a:ext cx="8229600" cy="4419600"/>
          </a:xfrm>
          <a:prstGeom prst="rect">
            <a:avLst/>
          </a:prstGeom>
        </p:spPr>
        <p:txBody>
          <a:bodyPr>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en-US" u="sng" dirty="0" smtClean="0">
                <a:solidFill>
                  <a:srgbClr val="FF0000"/>
                </a:solidFill>
              </a:rPr>
              <a:t>All human trafficking crimes are a serious matter</a:t>
            </a:r>
            <a:r>
              <a:rPr lang="en-US" i="1" u="sng" dirty="0" smtClean="0">
                <a:solidFill>
                  <a:srgbClr val="FF0000"/>
                </a:solidFill>
              </a:rPr>
              <a:t>.</a:t>
            </a:r>
            <a:endParaRPr lang="en-US" i="1" dirty="0" smtClean="0">
              <a:solidFill>
                <a:srgbClr val="FF0000"/>
              </a:solidFill>
            </a:endParaRPr>
          </a:p>
          <a:p>
            <a:pPr marL="0" indent="0" algn="ctr">
              <a:buFont typeface="Arial" charset="0"/>
              <a:buNone/>
            </a:pPr>
            <a:endParaRPr lang="en-US" sz="1800" dirty="0" smtClean="0"/>
          </a:p>
          <a:p>
            <a:pPr marL="457200" lvl="1" indent="0" algn="ctr">
              <a:buFont typeface="Arial" charset="0"/>
              <a:buNone/>
            </a:pPr>
            <a:r>
              <a:rPr lang="en-US" dirty="0" smtClean="0"/>
              <a:t>“Severe forms of trafficking” involves the recruitment, harboring, transportation, provision, patronizing, soliciting, or obtaining of a person for labor or services, through the use of force, fraud, or coercion for the purpose of forced labor.</a:t>
            </a:r>
          </a:p>
        </p:txBody>
      </p:sp>
    </p:spTree>
    <p:extLst>
      <p:ext uri="{BB962C8B-B14F-4D97-AF65-F5344CB8AC3E}">
        <p14:creationId xmlns:p14="http://schemas.microsoft.com/office/powerpoint/2010/main" val="2601144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09309FA-AD56-452C-845B-7A2302454819}" type="slidenum">
              <a:rPr lang="en-US" sz="2000" smtClean="0">
                <a:latin typeface="+mn-lt"/>
              </a:rPr>
              <a:pPr>
                <a:defRPr/>
              </a:pPr>
              <a:t>7</a:t>
            </a:fld>
            <a:endParaRPr lang="en-US" dirty="0">
              <a:latin typeface="+mn-lt"/>
            </a:endParaRPr>
          </a:p>
        </p:txBody>
      </p:sp>
      <p:sp>
        <p:nvSpPr>
          <p:cNvPr id="3" name="Title 1"/>
          <p:cNvSpPr txBox="1">
            <a:spLocks/>
          </p:cNvSpPr>
          <p:nvPr/>
        </p:nvSpPr>
        <p:spPr>
          <a:xfrm>
            <a:off x="457200" y="1143000"/>
            <a:ext cx="8229600" cy="86836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Force, Fraud and Coercion</a:t>
            </a:r>
            <a:endParaRPr lang="en-US" dirty="0"/>
          </a:p>
        </p:txBody>
      </p:sp>
      <p:sp>
        <p:nvSpPr>
          <p:cNvPr id="4" name="Content Placeholder 2"/>
          <p:cNvSpPr txBox="1">
            <a:spLocks/>
          </p:cNvSpPr>
          <p:nvPr/>
        </p:nvSpPr>
        <p:spPr>
          <a:xfrm>
            <a:off x="685800" y="2133600"/>
            <a:ext cx="7772400" cy="4114800"/>
          </a:xfrm>
          <a:prstGeom prst="rect">
            <a:avLst/>
          </a:prstGeom>
        </p:spPr>
        <p:txBody>
          <a:bodyPr>
            <a:normAutofit fontScale="925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Trafficking in persons typically involves the use of force, fraud, or coercion to compel a person to provide:</a:t>
            </a:r>
          </a:p>
          <a:p>
            <a:pPr marL="0" indent="0">
              <a:buFont typeface="Arial" charset="0"/>
              <a:buNone/>
            </a:pPr>
            <a:endParaRPr lang="en-US" sz="1900" dirty="0" smtClean="0"/>
          </a:p>
          <a:p>
            <a:pPr lvl="1"/>
            <a:r>
              <a:rPr lang="en-US" dirty="0" smtClean="0"/>
              <a:t>	Labor or Services (Labor Trafficking)</a:t>
            </a:r>
          </a:p>
          <a:p>
            <a:pPr lvl="1"/>
            <a:r>
              <a:rPr lang="en-US" dirty="0" smtClean="0"/>
              <a:t>	Commercial Sex (Sex Trafficking) </a:t>
            </a:r>
          </a:p>
          <a:p>
            <a:pPr marL="0" indent="0">
              <a:buFont typeface="Arial" charset="0"/>
              <a:buNone/>
            </a:pPr>
            <a:endParaRPr lang="en-US" sz="1900" dirty="0" smtClean="0"/>
          </a:p>
          <a:p>
            <a:r>
              <a:rPr lang="en-US" dirty="0" smtClean="0"/>
              <a:t>Any minor (under 18 years of age) involved in commercial sex is a victim of trafficking in persons</a:t>
            </a:r>
          </a:p>
          <a:p>
            <a:endParaRPr lang="en-US" dirty="0" smtClean="0"/>
          </a:p>
          <a:p>
            <a:endParaRPr lang="en-US" dirty="0"/>
          </a:p>
        </p:txBody>
      </p:sp>
    </p:spTree>
    <p:extLst>
      <p:ext uri="{BB962C8B-B14F-4D97-AF65-F5344CB8AC3E}">
        <p14:creationId xmlns:p14="http://schemas.microsoft.com/office/powerpoint/2010/main" val="2716466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839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Sex Trafficking</a:t>
            </a:r>
            <a:endParaRPr lang="en-US" dirty="0"/>
          </a:p>
        </p:txBody>
      </p:sp>
      <p:sp>
        <p:nvSpPr>
          <p:cNvPr id="4" name="Text Placeholder 3"/>
          <p:cNvSpPr txBox="1">
            <a:spLocks/>
          </p:cNvSpPr>
          <p:nvPr/>
        </p:nvSpPr>
        <p:spPr>
          <a:xfrm>
            <a:off x="228600" y="1752600"/>
            <a:ext cx="3962400" cy="48006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0"/>
              </a:spcBef>
              <a:buFontTx/>
              <a:buChar char="-"/>
            </a:pPr>
            <a:r>
              <a:rPr lang="en-US" sz="1500" dirty="0" smtClean="0"/>
              <a:t>Sex trafficking occurs when a commercial sex act is induced by force, fraud, or coercion, or in which the person who is induced to perform such an act is under the age of 18.</a:t>
            </a:r>
          </a:p>
          <a:p>
            <a:pPr marL="285750" indent="-285750">
              <a:spcBef>
                <a:spcPts val="0"/>
              </a:spcBef>
              <a:buFontTx/>
              <a:buChar char="-"/>
            </a:pPr>
            <a:endParaRPr lang="en-US" sz="1400" dirty="0" smtClean="0"/>
          </a:p>
          <a:p>
            <a:pPr marL="285750" indent="-285750">
              <a:spcBef>
                <a:spcPts val="0"/>
              </a:spcBef>
              <a:buFontTx/>
              <a:buChar char="-"/>
            </a:pPr>
            <a:r>
              <a:rPr lang="en-US" sz="1500" dirty="0" smtClean="0"/>
              <a:t>Victims of sex trafficking can be found working </a:t>
            </a:r>
            <a:r>
              <a:rPr lang="en-US" sz="1500" b="1" u="sng" dirty="0" smtClean="0"/>
              <a:t>anywhere</a:t>
            </a:r>
            <a:r>
              <a:rPr lang="en-US" sz="1500" dirty="0" smtClean="0"/>
              <a:t>, but are most often found in:</a:t>
            </a:r>
          </a:p>
          <a:p>
            <a:pPr lvl="1">
              <a:spcBef>
                <a:spcPts val="0"/>
              </a:spcBef>
            </a:pPr>
            <a:r>
              <a:rPr lang="en-US" sz="1500" dirty="0"/>
              <a:t>Bars and brothels </a:t>
            </a:r>
          </a:p>
          <a:p>
            <a:pPr lvl="1">
              <a:spcBef>
                <a:spcPts val="0"/>
              </a:spcBef>
            </a:pPr>
            <a:r>
              <a:rPr lang="en-US" sz="1500" dirty="0"/>
              <a:t>Dance clubs and strip clubs </a:t>
            </a:r>
          </a:p>
          <a:p>
            <a:pPr lvl="1">
              <a:spcBef>
                <a:spcPts val="0"/>
              </a:spcBef>
            </a:pPr>
            <a:r>
              <a:rPr lang="en-US" sz="1500" dirty="0"/>
              <a:t>Massage parlors and spas </a:t>
            </a:r>
          </a:p>
          <a:p>
            <a:pPr lvl="1">
              <a:spcBef>
                <a:spcPts val="0"/>
              </a:spcBef>
            </a:pPr>
            <a:r>
              <a:rPr lang="en-US" sz="1500" dirty="0"/>
              <a:t>Escort services </a:t>
            </a:r>
          </a:p>
          <a:p>
            <a:pPr lvl="1">
              <a:spcBef>
                <a:spcPts val="0"/>
              </a:spcBef>
            </a:pPr>
            <a:r>
              <a:rPr lang="en-US" sz="1500" dirty="0"/>
              <a:t>Private parties </a:t>
            </a:r>
          </a:p>
          <a:p>
            <a:pPr lvl="1"/>
            <a:endParaRPr lang="en-US" sz="1400" dirty="0">
              <a:solidFill>
                <a:schemeClr val="bg1"/>
              </a:solidFill>
            </a:endParaRPr>
          </a:p>
        </p:txBody>
      </p:sp>
      <p:sp>
        <p:nvSpPr>
          <p:cNvPr id="6"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8</a:t>
            </a:fld>
            <a:endParaRPr lang="en-US" sz="2000" dirty="0">
              <a:latin typeface="+mn-lt"/>
            </a:endParaRPr>
          </a:p>
        </p:txBody>
      </p:sp>
      <p:sp>
        <p:nvSpPr>
          <p:cNvPr id="7" name="Text Placeholder 3"/>
          <p:cNvSpPr txBox="1">
            <a:spLocks/>
          </p:cNvSpPr>
          <p:nvPr/>
        </p:nvSpPr>
        <p:spPr>
          <a:xfrm>
            <a:off x="4350025" y="1772478"/>
            <a:ext cx="4648200" cy="48006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500" b="1" dirty="0" smtClean="0"/>
              <a:t>Example:  </a:t>
            </a:r>
            <a:r>
              <a:rPr lang="en-US" sz="1500" dirty="0" smtClean="0"/>
              <a:t>In </a:t>
            </a:r>
            <a:r>
              <a:rPr lang="en-US" sz="1500" dirty="0"/>
              <a:t>2014, the Naval Criminal Investigative Service (NCIS) initiated an investigation after receiving two anonymous web tips alleging sex trafficking of a minor by a U.S. Navy Service member.  The tips alleged a Navy petty officer third class was actively trafficking the minor for the purposes of prostitution in Georgia, North Carolina, and Virginia.  </a:t>
            </a:r>
            <a:endParaRPr lang="en-US" sz="1500" dirty="0" smtClean="0"/>
          </a:p>
          <a:p>
            <a:pPr marL="0" indent="0">
              <a:buNone/>
            </a:pPr>
            <a:endParaRPr lang="en-US" sz="500" dirty="0"/>
          </a:p>
          <a:p>
            <a:pPr marL="0" indent="0">
              <a:buNone/>
            </a:pPr>
            <a:r>
              <a:rPr lang="en-US" sz="1500" dirty="0"/>
              <a:t>The investigation confirmed the petty officer paid for the minor’s escort service advertisements on an internet website and drove her to and from prostitution encounters. The minor told authorities she engaged in prostitution in multiple jurisdictions and gave the proceeds to the petty officer. The petty officer pleaded guilty to transporting the minor interstate to engage in racketeering and was sentenced to five years’ confinement in a Federal penitentiary and three years of supervised probation.  He was also ordered to register as a sex offender.</a:t>
            </a:r>
          </a:p>
          <a:p>
            <a:pPr lvl="1"/>
            <a:endParaRPr lang="en-US" sz="1400" dirty="0">
              <a:solidFill>
                <a:schemeClr val="bg1"/>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327" y="4793706"/>
            <a:ext cx="2110946" cy="191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815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914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Labor Trafficking</a:t>
            </a:r>
            <a:endParaRPr lang="en-US" dirty="0"/>
          </a:p>
        </p:txBody>
      </p:sp>
      <p:sp>
        <p:nvSpPr>
          <p:cNvPr id="5" name="Text Placeholder 3"/>
          <p:cNvSpPr txBox="1">
            <a:spLocks/>
          </p:cNvSpPr>
          <p:nvPr/>
        </p:nvSpPr>
        <p:spPr>
          <a:xfrm>
            <a:off x="457200" y="1861127"/>
            <a:ext cx="4114800" cy="4768273"/>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0"/>
              </a:spcBef>
              <a:buFontTx/>
              <a:buChar char="-"/>
            </a:pPr>
            <a:r>
              <a:rPr lang="en-US" sz="1400" dirty="0" smtClean="0"/>
              <a:t>Forced labor, also referred to as labor trafficking, is defined as the recruitment, harboring, transportation, provision, or obtaining of a person for labor or services, through the use of force, fraud, or coercion for the purpose of subjection to involuntary servitude, peonage, debt bondage, or slavery.</a:t>
            </a:r>
          </a:p>
          <a:p>
            <a:pPr marL="285750" indent="-285750">
              <a:spcBef>
                <a:spcPts val="0"/>
              </a:spcBef>
              <a:buFontTx/>
              <a:buChar char="-"/>
            </a:pPr>
            <a:endParaRPr lang="en-US" sz="1000" dirty="0" smtClean="0"/>
          </a:p>
          <a:p>
            <a:pPr marL="285750" indent="-285750">
              <a:spcBef>
                <a:spcPts val="0"/>
              </a:spcBef>
              <a:buFontTx/>
              <a:buChar char="-"/>
            </a:pPr>
            <a:r>
              <a:rPr lang="en-US" sz="1400" dirty="0"/>
              <a:t>Labor trafficking occurs in the Department of Defense both domestically and internationally. Labor trafficking most commonly occurs in Department of Defense contracts that are labor intensive. These labor intensive industries </a:t>
            </a:r>
            <a:r>
              <a:rPr lang="en-US" sz="1400" dirty="0" smtClean="0"/>
              <a:t>include:</a:t>
            </a:r>
            <a:endParaRPr lang="en-US" sz="1600" dirty="0" smtClean="0"/>
          </a:p>
          <a:p>
            <a:pPr lvl="1">
              <a:spcBef>
                <a:spcPts val="0"/>
              </a:spcBef>
              <a:buFontTx/>
              <a:buChar char="-"/>
            </a:pPr>
            <a:r>
              <a:rPr lang="en-US" sz="1400" dirty="0" smtClean="0"/>
              <a:t>Domestic servitude, such as nannies and maids</a:t>
            </a:r>
          </a:p>
          <a:p>
            <a:pPr lvl="1">
              <a:spcBef>
                <a:spcPts val="0"/>
              </a:spcBef>
              <a:buFontTx/>
              <a:buChar char="-"/>
            </a:pPr>
            <a:r>
              <a:rPr lang="en-US" sz="1400" dirty="0" smtClean="0"/>
              <a:t>Sweatshop factories</a:t>
            </a:r>
          </a:p>
          <a:p>
            <a:pPr lvl="1">
              <a:spcBef>
                <a:spcPts val="0"/>
              </a:spcBef>
              <a:buFontTx/>
              <a:buChar char="-"/>
            </a:pPr>
            <a:r>
              <a:rPr lang="en-US" sz="1400" dirty="0" smtClean="0"/>
              <a:t>Construction sites</a:t>
            </a:r>
          </a:p>
          <a:p>
            <a:pPr lvl="1">
              <a:spcBef>
                <a:spcPts val="0"/>
              </a:spcBef>
              <a:buFontTx/>
              <a:buChar char="-"/>
            </a:pPr>
            <a:r>
              <a:rPr lang="en-US" sz="1400" dirty="0" smtClean="0"/>
              <a:t>Farm work</a:t>
            </a:r>
          </a:p>
          <a:p>
            <a:pPr lvl="1">
              <a:spcBef>
                <a:spcPts val="0"/>
              </a:spcBef>
              <a:buFontTx/>
              <a:buChar char="-"/>
            </a:pPr>
            <a:r>
              <a:rPr lang="en-US" sz="1400" dirty="0" smtClean="0"/>
              <a:t>Restaurants</a:t>
            </a:r>
          </a:p>
          <a:p>
            <a:pPr lvl="1">
              <a:spcBef>
                <a:spcPts val="0"/>
              </a:spcBef>
              <a:buFontTx/>
              <a:buChar char="-"/>
            </a:pPr>
            <a:r>
              <a:rPr lang="en-US" sz="1400" dirty="0" smtClean="0"/>
              <a:t>Panhandling</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521" y="3657600"/>
            <a:ext cx="4267200" cy="258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
          <p:cNvSpPr>
            <a:spLocks noGrp="1"/>
          </p:cNvSpPr>
          <p:nvPr>
            <p:ph type="sldNum" sz="quarter" idx="10"/>
          </p:nvPr>
        </p:nvSpPr>
        <p:spPr>
          <a:xfrm>
            <a:off x="76200" y="6408738"/>
            <a:ext cx="2133600" cy="365125"/>
          </a:xfrm>
        </p:spPr>
        <p:txBody>
          <a:bodyPr/>
          <a:lstStyle/>
          <a:p>
            <a:pPr>
              <a:defRPr/>
            </a:pPr>
            <a:fld id="{E09309FA-AD56-452C-845B-7A2302454819}" type="slidenum">
              <a:rPr lang="en-US" sz="2000" smtClean="0">
                <a:latin typeface="+mn-lt"/>
              </a:rPr>
              <a:pPr>
                <a:defRPr/>
              </a:pPr>
              <a:t>9</a:t>
            </a:fld>
            <a:endParaRPr lang="en-US" sz="2000" dirty="0">
              <a:latin typeface="+mn-lt"/>
            </a:endParaRPr>
          </a:p>
        </p:txBody>
      </p:sp>
      <p:sp>
        <p:nvSpPr>
          <p:cNvPr id="9" name="Text Placeholder 3"/>
          <p:cNvSpPr txBox="1">
            <a:spLocks/>
          </p:cNvSpPr>
          <p:nvPr/>
        </p:nvSpPr>
        <p:spPr>
          <a:xfrm>
            <a:off x="4800600" y="1877692"/>
            <a:ext cx="4075043" cy="4800600"/>
          </a:xfrm>
          <a:prstGeom prst="rect">
            <a:avLst/>
          </a:prstGeom>
        </p:spPr>
        <p:txBody>
          <a:bodyPr>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dirty="0" smtClean="0"/>
              <a:t>Example: </a:t>
            </a:r>
            <a:r>
              <a:rPr lang="en-US" sz="1400" dirty="0" smtClean="0"/>
              <a:t>In </a:t>
            </a:r>
            <a:r>
              <a:rPr lang="en-US" sz="1400" dirty="0"/>
              <a:t>2011, the United States Air Force initiated a labor trafficking investigation based on the following allegations against a </a:t>
            </a:r>
            <a:r>
              <a:rPr lang="en-US" sz="1400" dirty="0" smtClean="0"/>
              <a:t>subcontractor in </a:t>
            </a:r>
            <a:r>
              <a:rPr lang="en-US" sz="1400" dirty="0"/>
              <a:t>Iraq: Delaying the payment of salaries to contracted drivers for over three months; withholding employee passports; coercing employees to sign fraudulent employment contracts.</a:t>
            </a:r>
            <a:endParaRPr lang="en-US" sz="1200" dirty="0">
              <a:solidFill>
                <a:schemeClr val="bg1"/>
              </a:solidFill>
            </a:endParaRPr>
          </a:p>
        </p:txBody>
      </p:sp>
    </p:spTree>
    <p:extLst>
      <p:ext uri="{BB962C8B-B14F-4D97-AF65-F5344CB8AC3E}">
        <p14:creationId xmlns:p14="http://schemas.microsoft.com/office/powerpoint/2010/main" val="2017354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341</TotalTime>
  <Words>3871</Words>
  <Application>Microsoft Office PowerPoint</Application>
  <PresentationFormat>On-screen Show (4:3)</PresentationFormat>
  <Paragraphs>328</Paragraphs>
  <Slides>25</Slides>
  <Notes>23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25</vt:i4>
      </vt:variant>
    </vt:vector>
  </HeadingPairs>
  <TitlesOfParts>
    <vt:vector size="35" baseType="lpstr">
      <vt:lpstr>Arial</vt:lpstr>
      <vt:lpstr>Bell MT</vt:lpstr>
      <vt:lpstr>Bookman Old Style</vt:lpstr>
      <vt:lpstr>Calibri</vt:lpstr>
      <vt:lpstr>Times New Roman</vt:lpstr>
      <vt:lpstr>Theme1</vt:lpstr>
      <vt:lpstr>Custom Design</vt:lpstr>
      <vt:lpstr>Theme2</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Department of Defense  Combating Trafficking in Persons</vt:lpstr>
    </vt:vector>
  </TitlesOfParts>
  <Company>Defense Manpower Data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Schaeufele, Emily F CTR DHRA</dc:creator>
  <cp:lastModifiedBy>Zurita, Brenda J CIV DODHRA HQ (US)</cp:lastModifiedBy>
  <cp:revision>40</cp:revision>
  <cp:lastPrinted>2016-09-29T12:35:58Z</cp:lastPrinted>
  <dcterms:created xsi:type="dcterms:W3CDTF">2016-09-26T13:32:33Z</dcterms:created>
  <dcterms:modified xsi:type="dcterms:W3CDTF">2018-05-15T15:42:44Z</dcterms:modified>
</cp:coreProperties>
</file>